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7"/>
  </p:notesMasterIdLst>
  <p:sldIdLst>
    <p:sldId id="399" r:id="rId2"/>
    <p:sldId id="400" r:id="rId3"/>
    <p:sldId id="401" r:id="rId4"/>
    <p:sldId id="258" r:id="rId5"/>
    <p:sldId id="438" r:id="rId6"/>
    <p:sldId id="437" r:id="rId7"/>
    <p:sldId id="436" r:id="rId8"/>
    <p:sldId id="402" r:id="rId9"/>
    <p:sldId id="257" r:id="rId10"/>
    <p:sldId id="294" r:id="rId11"/>
    <p:sldId id="268" r:id="rId12"/>
    <p:sldId id="412" r:id="rId13"/>
    <p:sldId id="404" r:id="rId14"/>
    <p:sldId id="405" r:id="rId15"/>
    <p:sldId id="406" r:id="rId16"/>
    <p:sldId id="407" r:id="rId17"/>
    <p:sldId id="408" r:id="rId18"/>
    <p:sldId id="414" r:id="rId19"/>
    <p:sldId id="413" r:id="rId20"/>
    <p:sldId id="416" r:id="rId21"/>
    <p:sldId id="415" r:id="rId22"/>
    <p:sldId id="417" r:id="rId23"/>
    <p:sldId id="418" r:id="rId24"/>
    <p:sldId id="419" r:id="rId25"/>
    <p:sldId id="420" r:id="rId26"/>
    <p:sldId id="409" r:id="rId27"/>
    <p:sldId id="410" r:id="rId28"/>
    <p:sldId id="411" r:id="rId29"/>
    <p:sldId id="330" r:id="rId30"/>
    <p:sldId id="342" r:id="rId31"/>
    <p:sldId id="296" r:id="rId32"/>
    <p:sldId id="297" r:id="rId33"/>
    <p:sldId id="299" r:id="rId34"/>
    <p:sldId id="301" r:id="rId35"/>
    <p:sldId id="348" r:id="rId36"/>
    <p:sldId id="349" r:id="rId37"/>
    <p:sldId id="422" r:id="rId38"/>
    <p:sldId id="424" r:id="rId39"/>
    <p:sldId id="427" r:id="rId40"/>
    <p:sldId id="425" r:id="rId41"/>
    <p:sldId id="426" r:id="rId42"/>
    <p:sldId id="434" r:id="rId43"/>
    <p:sldId id="428" r:id="rId44"/>
    <p:sldId id="429" r:id="rId45"/>
    <p:sldId id="430" r:id="rId46"/>
    <p:sldId id="431" r:id="rId47"/>
    <p:sldId id="432" r:id="rId48"/>
    <p:sldId id="433" r:id="rId49"/>
    <p:sldId id="435" r:id="rId50"/>
    <p:sldId id="423" r:id="rId51"/>
    <p:sldId id="353" r:id="rId52"/>
    <p:sldId id="354" r:id="rId53"/>
    <p:sldId id="355" r:id="rId54"/>
    <p:sldId id="356" r:id="rId55"/>
    <p:sldId id="357" r:id="rId56"/>
    <p:sldId id="358" r:id="rId57"/>
    <p:sldId id="359" r:id="rId58"/>
    <p:sldId id="360" r:id="rId59"/>
    <p:sldId id="361" r:id="rId60"/>
    <p:sldId id="371" r:id="rId61"/>
    <p:sldId id="372" r:id="rId62"/>
    <p:sldId id="373" r:id="rId63"/>
    <p:sldId id="374" r:id="rId64"/>
    <p:sldId id="375" r:id="rId65"/>
    <p:sldId id="398" r:id="rId66"/>
    <p:sldId id="376" r:id="rId67"/>
    <p:sldId id="377" r:id="rId68"/>
    <p:sldId id="381" r:id="rId69"/>
    <p:sldId id="382" r:id="rId70"/>
    <p:sldId id="383" r:id="rId71"/>
    <p:sldId id="384" r:id="rId72"/>
    <p:sldId id="397" r:id="rId73"/>
    <p:sldId id="366" r:id="rId74"/>
    <p:sldId id="367" r:id="rId75"/>
    <p:sldId id="368" r:id="rId7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97" autoAdjust="0"/>
    <p:restoredTop sz="96135" autoAdjust="0"/>
  </p:normalViewPr>
  <p:slideViewPr>
    <p:cSldViewPr snapToGrid="0">
      <p:cViewPr varScale="1">
        <p:scale>
          <a:sx n="133" d="100"/>
          <a:sy n="133" d="100"/>
        </p:scale>
        <p:origin x="144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6F9A2-9DD7-4BFD-8560-ED9D186197C6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6ADE6B-C4EB-4A17-9E6B-E5884E54B5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546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6ADE6B-C4EB-4A17-9E6B-E5884E54B56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536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48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80D9456-0CA2-491A-A78B-18B7E0D2A77E}" type="slidenum">
              <a:rPr lang="en-US" altLang="ko-KR"/>
              <a:pPr>
                <a:spcBef>
                  <a:spcPct val="0"/>
                </a:spcBef>
              </a:pPr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52944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686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C9488E5A-E1F9-4151-B500-F9B72AC4C8DC}" type="slidenum">
              <a:rPr lang="en-US" altLang="ko-KR"/>
              <a:pPr>
                <a:spcBef>
                  <a:spcPct val="0"/>
                </a:spcBef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289165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F174D05B-3138-4AEB-965D-78C4E610A1EF}" type="slidenum">
              <a:rPr lang="en-US" altLang="ko-KR"/>
              <a:pPr>
                <a:spcBef>
                  <a:spcPct val="0"/>
                </a:spcBef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79180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096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3B4521F-D6BD-4F3F-9AF0-4AB6DCD1CE64}" type="slidenum">
              <a:rPr lang="en-US" altLang="ko-KR"/>
              <a:pPr>
                <a:spcBef>
                  <a:spcPct val="0"/>
                </a:spcBef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38048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506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92A3B890-BBB9-409F-B207-64105286100E}" type="slidenum">
              <a:rPr lang="en-US" altLang="ko-KR"/>
              <a:pPr>
                <a:spcBef>
                  <a:spcPct val="0"/>
                </a:spcBef>
              </a:pPr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472957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71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A601ADBF-6A9C-4E26-A316-8636DE35F19B}" type="slidenum">
              <a:rPr lang="en-US" altLang="ko-KR"/>
              <a:pPr>
                <a:spcBef>
                  <a:spcPct val="0"/>
                </a:spcBef>
              </a:pPr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618189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915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9B8DA1CE-5F60-4D6A-859C-A981F716B250}" type="slidenum">
              <a:rPr lang="en-US" altLang="ko-KR"/>
              <a:pPr>
                <a:spcBef>
                  <a:spcPct val="0"/>
                </a:spcBef>
              </a:pPr>
              <a:t>28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726218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46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5FF0A658-55DA-41C7-8443-9FB3CB669E78}" type="slidenum">
              <a:rPr lang="en-US" altLang="ko-KR"/>
              <a:pPr>
                <a:spcBef>
                  <a:spcPct val="0"/>
                </a:spcBef>
              </a:pPr>
              <a:t>29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687313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15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4FD17D31-4007-4A1F-9114-508E16AD0387}" type="slidenum">
              <a:rPr lang="en-US" altLang="ko-KR"/>
              <a:pPr>
                <a:spcBef>
                  <a:spcPct val="0"/>
                </a:spcBef>
              </a:pPr>
              <a:t>30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241704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355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C8C2FE21-ED8C-4CDC-AAF4-1BC795AF580B}" type="slidenum">
              <a:rPr lang="en-US" altLang="ko-KR"/>
              <a:pPr>
                <a:spcBef>
                  <a:spcPct val="0"/>
                </a:spcBef>
              </a:pPr>
              <a:t>31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63347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8FF60B35-FC4F-4207-8424-3F53900E5AD2}" type="slidenum">
              <a:rPr lang="en-US" altLang="ko-KR"/>
              <a:pPr>
                <a:spcBef>
                  <a:spcPct val="0"/>
                </a:spcBef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90899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560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3E13AE0B-B7DF-4F90-8F62-9F1E0BCCE1BB}" type="slidenum">
              <a:rPr lang="en-US" altLang="ko-KR"/>
              <a:pPr>
                <a:spcBef>
                  <a:spcPct val="0"/>
                </a:spcBef>
              </a:pPr>
              <a:t>32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31588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765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A42DDE40-4CAB-4ABE-83B0-A8A68AA298C1}" type="slidenum">
              <a:rPr lang="en-US" altLang="ko-KR"/>
              <a:pPr>
                <a:spcBef>
                  <a:spcPct val="0"/>
                </a:spcBef>
              </a:pPr>
              <a:t>33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591783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20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90F5E17D-6B90-41B5-8D58-94A0E46058DF}" type="slidenum">
              <a:rPr lang="en-US" altLang="ko-KR"/>
              <a:pPr>
                <a:spcBef>
                  <a:spcPct val="0"/>
                </a:spcBef>
              </a:pPr>
              <a:t>34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356208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530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F1CDB55F-A2BC-4708-9AC6-9C08668F9333}" type="slidenum">
              <a:rPr lang="en-US" altLang="ko-KR"/>
              <a:pPr>
                <a:spcBef>
                  <a:spcPct val="0"/>
                </a:spcBef>
              </a:pPr>
              <a:t>35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29029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144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A30D8A19-CA33-4D26-8A74-43A28EF79624}" type="slidenum">
              <a:rPr lang="en-US" altLang="ko-KR"/>
              <a:pPr>
                <a:spcBef>
                  <a:spcPct val="0"/>
                </a:spcBef>
              </a:pPr>
              <a:t>59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745732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5471A-B0F0-467E-8360-B25CD3D38465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7734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5471A-B0F0-467E-8360-B25CD3D38465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9271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5471A-B0F0-467E-8360-B25CD3D38465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0715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5471A-B0F0-467E-8360-B25CD3D38465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900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349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648FEF57-C504-4EFA-A69F-164E47BF1625}" type="slidenum">
              <a:rPr lang="en-US" altLang="ko-KR"/>
              <a:pPr>
                <a:spcBef>
                  <a:spcPct val="0"/>
                </a:spcBef>
              </a:pPr>
              <a:t>65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64523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031">
            <a:extLst>
              <a:ext uri="{FF2B5EF4-FFF2-40B4-BE49-F238E27FC236}">
                <a16:creationId xmlns:a16="http://schemas.microsoft.com/office/drawing/2014/main" id="{80DFAC25-F754-49ED-9347-296CB6741E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휴먼모음T" panose="02030504000101010101" pitchFamily="18" charset="-127"/>
                <a:ea typeface="굴림" panose="020B0600000101010101" pitchFamily="50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휴먼모음T" panose="02030504000101010101" pitchFamily="18" charset="-127"/>
                <a:ea typeface="굴림" panose="020B0600000101010101" pitchFamily="50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휴먼모음T" panose="02030504000101010101" pitchFamily="18" charset="-127"/>
                <a:ea typeface="굴림" panose="020B0600000101010101" pitchFamily="50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휴먼모음T" panose="02030504000101010101" pitchFamily="18" charset="-127"/>
                <a:ea typeface="굴림" panose="020B0600000101010101" pitchFamily="50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휴먼모음T" panose="02030504000101010101" pitchFamily="18" charset="-127"/>
                <a:ea typeface="굴림" panose="020B0600000101010101" pitchFamily="50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anose="02030504000101010101" pitchFamily="18" charset="-127"/>
                <a:ea typeface="굴림" panose="020B0600000101010101" pitchFamily="50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anose="02030504000101010101" pitchFamily="18" charset="-127"/>
                <a:ea typeface="굴림" panose="020B0600000101010101" pitchFamily="50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anose="02030504000101010101" pitchFamily="18" charset="-127"/>
                <a:ea typeface="굴림" panose="020B0600000101010101" pitchFamily="50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anose="02030504000101010101" pitchFamily="18" charset="-127"/>
                <a:ea typeface="굴림" panose="020B0600000101010101" pitchFamily="50" charset="-127"/>
              </a:defRPr>
            </a:lvl9pPr>
          </a:lstStyle>
          <a:p>
            <a:fld id="{B9B7CA15-63A0-4982-A9D3-9C6E2667A211}" type="slidenum">
              <a:rPr kumimoji="0" lang="ko-KR" altLang="en-US">
                <a:latin typeface="Times New Roman" panose="02020603050405020304" pitchFamily="18" charset="0"/>
              </a:rPr>
              <a:pPr/>
              <a:t>3</a:t>
            </a:fld>
            <a:endParaRPr kumimoji="0" lang="en-US" altLang="ko-KR">
              <a:latin typeface="Times New Roman" panose="02020603050405020304" pitchFamily="18" charset="0"/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AA00AC25-702B-4EEA-A424-78B68EF2A9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3EE3D79E-A49F-4E0F-BF8D-EE2397725E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963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375DE0A2-671D-4597-941A-5BB08BC9C8E0}" type="slidenum">
              <a:rPr lang="en-US" altLang="ko-KR"/>
              <a:pPr>
                <a:spcBef>
                  <a:spcPct val="0"/>
                </a:spcBef>
              </a:pPr>
              <a:t>72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633277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373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A9B80905-ED42-4FD8-8AC4-A883875F7488}" type="slidenum">
              <a:rPr lang="en-US" altLang="ko-KR"/>
              <a:pPr>
                <a:spcBef>
                  <a:spcPct val="0"/>
                </a:spcBef>
              </a:pPr>
              <a:t>73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37832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373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A9B80905-ED42-4FD8-8AC4-A883875F7488}" type="slidenum">
              <a:rPr lang="en-US" altLang="ko-KR"/>
              <a:pPr>
                <a:spcBef>
                  <a:spcPct val="0"/>
                </a:spcBef>
              </a:pPr>
              <a:t>74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175836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16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8B82B415-36E4-4914-AA20-76BCFE7F8258}" type="slidenum">
              <a:rPr lang="en-US" altLang="ko-KR"/>
              <a:pPr>
                <a:spcBef>
                  <a:spcPct val="0"/>
                </a:spcBef>
              </a:pPr>
              <a:t>75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95113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31">
            <a:extLst>
              <a:ext uri="{FF2B5EF4-FFF2-40B4-BE49-F238E27FC236}">
                <a16:creationId xmlns:a16="http://schemas.microsoft.com/office/drawing/2014/main" id="{9A9715CB-3BB2-413E-A1BE-7402B7B79A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휴먼모음T" panose="02030504000101010101" pitchFamily="18" charset="-127"/>
                <a:ea typeface="굴림" panose="020B0600000101010101" pitchFamily="50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휴먼모음T" panose="02030504000101010101" pitchFamily="18" charset="-127"/>
                <a:ea typeface="굴림" panose="020B0600000101010101" pitchFamily="50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휴먼모음T" panose="02030504000101010101" pitchFamily="18" charset="-127"/>
                <a:ea typeface="굴림" panose="020B0600000101010101" pitchFamily="50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휴먼모음T" panose="02030504000101010101" pitchFamily="18" charset="-127"/>
                <a:ea typeface="굴림" panose="020B0600000101010101" pitchFamily="50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휴먼모음T" panose="02030504000101010101" pitchFamily="18" charset="-127"/>
                <a:ea typeface="굴림" panose="020B0600000101010101" pitchFamily="50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anose="02030504000101010101" pitchFamily="18" charset="-127"/>
                <a:ea typeface="굴림" panose="020B0600000101010101" pitchFamily="50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anose="02030504000101010101" pitchFamily="18" charset="-127"/>
                <a:ea typeface="굴림" panose="020B0600000101010101" pitchFamily="50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anose="02030504000101010101" pitchFamily="18" charset="-127"/>
                <a:ea typeface="굴림" panose="020B0600000101010101" pitchFamily="50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anose="02030504000101010101" pitchFamily="18" charset="-127"/>
                <a:ea typeface="굴림" panose="020B0600000101010101" pitchFamily="50" charset="-127"/>
              </a:defRPr>
            </a:lvl9pPr>
          </a:lstStyle>
          <a:p>
            <a:fld id="{B6917A7C-2FFE-4431-9BC3-3B45261D003C}" type="slidenum">
              <a:rPr kumimoji="0" lang="ko-KR" altLang="en-US">
                <a:latin typeface="Times New Roman" panose="02020603050405020304" pitchFamily="18" charset="0"/>
              </a:rPr>
              <a:pPr/>
              <a:t>4</a:t>
            </a:fld>
            <a:endParaRPr kumimoji="0" lang="en-US" altLang="ko-KR">
              <a:latin typeface="Times New Roman" panose="02020603050405020304" pitchFamily="18" charset="0"/>
            </a:endParaRP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06F52735-D603-4282-A4CE-C11184C65F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6763"/>
            <a:ext cx="5118100" cy="3838575"/>
          </a:xfrm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AEDC97BA-F126-4C3F-866F-8284EC4849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6ADE6B-C4EB-4A17-9E6B-E5884E54B56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887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8FF60B35-FC4F-4207-8424-3F53900E5AD2}" type="slidenum">
              <a:rPr lang="en-US" altLang="ko-KR"/>
              <a:pPr>
                <a:spcBef>
                  <a:spcPct val="0"/>
                </a:spcBef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55897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031">
            <a:extLst>
              <a:ext uri="{FF2B5EF4-FFF2-40B4-BE49-F238E27FC236}">
                <a16:creationId xmlns:a16="http://schemas.microsoft.com/office/drawing/2014/main" id="{3065C1B2-9AD1-4D6F-8E24-EC45BDCC42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휴먼모음T" panose="02030504000101010101" pitchFamily="18" charset="-127"/>
                <a:ea typeface="굴림" panose="020B0600000101010101" pitchFamily="50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휴먼모음T" panose="02030504000101010101" pitchFamily="18" charset="-127"/>
                <a:ea typeface="굴림" panose="020B0600000101010101" pitchFamily="50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휴먼모음T" panose="02030504000101010101" pitchFamily="18" charset="-127"/>
                <a:ea typeface="굴림" panose="020B0600000101010101" pitchFamily="50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휴먼모음T" panose="02030504000101010101" pitchFamily="18" charset="-127"/>
                <a:ea typeface="굴림" panose="020B0600000101010101" pitchFamily="50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휴먼모음T" panose="02030504000101010101" pitchFamily="18" charset="-127"/>
                <a:ea typeface="굴림" panose="020B0600000101010101" pitchFamily="50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anose="02030504000101010101" pitchFamily="18" charset="-127"/>
                <a:ea typeface="굴림" panose="020B0600000101010101" pitchFamily="50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anose="02030504000101010101" pitchFamily="18" charset="-127"/>
                <a:ea typeface="굴림" panose="020B0600000101010101" pitchFamily="50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anose="02030504000101010101" pitchFamily="18" charset="-127"/>
                <a:ea typeface="굴림" panose="020B0600000101010101" pitchFamily="50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anose="02030504000101010101" pitchFamily="18" charset="-127"/>
                <a:ea typeface="굴림" panose="020B0600000101010101" pitchFamily="50" charset="-127"/>
              </a:defRPr>
            </a:lvl9pPr>
          </a:lstStyle>
          <a:p>
            <a:fld id="{576145B6-2202-4DED-B762-ADC1B190B6B7}" type="slidenum">
              <a:rPr kumimoji="0" lang="ko-KR" altLang="en-US">
                <a:latin typeface="Times New Roman" panose="02020603050405020304" pitchFamily="18" charset="0"/>
              </a:rPr>
              <a:pPr/>
              <a:t>11</a:t>
            </a:fld>
            <a:endParaRPr kumimoji="0" lang="en-US" altLang="ko-KR">
              <a:latin typeface="Times New Roman" panose="02020603050405020304" pitchFamily="18" charset="0"/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763B31FC-A481-4E61-A24D-6BF6BA6990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6763"/>
            <a:ext cx="5119688" cy="3840162"/>
          </a:xfrm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AE7D1C79-EEC3-49C6-9A95-C7F32CCECD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0075" cy="46069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277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14D09D00-CDEB-40F1-AFE9-3D6F9E623992}" type="slidenum">
              <a:rPr lang="en-US" altLang="ko-KR"/>
              <a:pPr>
                <a:spcBef>
                  <a:spcPct val="0"/>
                </a:spcBef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88246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277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14D09D00-CDEB-40F1-AFE9-3D6F9E623992}" type="slidenum">
              <a:rPr lang="en-US" altLang="ko-KR"/>
              <a:pPr>
                <a:spcBef>
                  <a:spcPct val="0"/>
                </a:spcBef>
              </a:pPr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37713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6238" y="2379058"/>
            <a:ext cx="8279412" cy="2607067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6238" y="5324559"/>
            <a:ext cx="6960410" cy="14761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2EA59E2A-1562-42FB-AAF1-91478A0B027C}"/>
              </a:ext>
            </a:extLst>
          </p:cNvPr>
          <p:cNvSpPr/>
          <p:nvPr userDrawn="1"/>
        </p:nvSpPr>
        <p:spPr>
          <a:xfrm>
            <a:off x="0" y="5124450"/>
            <a:ext cx="9144000" cy="47625"/>
          </a:xfrm>
          <a:custGeom>
            <a:avLst/>
            <a:gdLst/>
            <a:ahLst/>
            <a:cxnLst/>
            <a:rect l="l" t="t" r="r" b="b"/>
            <a:pathLst>
              <a:path w="9144000" h="47625">
                <a:moveTo>
                  <a:pt x="9144000" y="0"/>
                </a:moveTo>
                <a:lnTo>
                  <a:pt x="0" y="0"/>
                </a:lnTo>
                <a:lnTo>
                  <a:pt x="0" y="47625"/>
                </a:lnTo>
                <a:lnTo>
                  <a:pt x="9144000" y="47625"/>
                </a:lnTo>
                <a:lnTo>
                  <a:pt x="914400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3256B2C-7DCA-4A2A-8266-F32966F1D4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434" y="5228308"/>
            <a:ext cx="1584082" cy="159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12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bg object 17">
            <a:extLst>
              <a:ext uri="{FF2B5EF4-FFF2-40B4-BE49-F238E27FC236}">
                <a16:creationId xmlns:a16="http://schemas.microsoft.com/office/drawing/2014/main" id="{A54E47E7-2E06-1C87-0E49-90654156720A}"/>
              </a:ext>
            </a:extLst>
          </p:cNvPr>
          <p:cNvSpPr/>
          <p:nvPr userDrawn="1"/>
        </p:nvSpPr>
        <p:spPr>
          <a:xfrm>
            <a:off x="0" y="1019175"/>
            <a:ext cx="9144000" cy="47625"/>
          </a:xfrm>
          <a:custGeom>
            <a:avLst/>
            <a:gdLst/>
            <a:ahLst/>
            <a:cxnLst/>
            <a:rect l="l" t="t" r="r" b="b"/>
            <a:pathLst>
              <a:path w="9144000" h="47625">
                <a:moveTo>
                  <a:pt x="9144000" y="0"/>
                </a:moveTo>
                <a:lnTo>
                  <a:pt x="0" y="0"/>
                </a:lnTo>
                <a:lnTo>
                  <a:pt x="0" y="47625"/>
                </a:lnTo>
                <a:lnTo>
                  <a:pt x="9144000" y="47625"/>
                </a:lnTo>
                <a:lnTo>
                  <a:pt x="914400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6290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437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947" y="1199626"/>
            <a:ext cx="8281359" cy="521909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bg object 17">
            <a:extLst>
              <a:ext uri="{FF2B5EF4-FFF2-40B4-BE49-F238E27FC236}">
                <a16:creationId xmlns:a16="http://schemas.microsoft.com/office/drawing/2014/main" id="{CB794B9E-4289-5D99-827C-C13DB1C3E52C}"/>
              </a:ext>
            </a:extLst>
          </p:cNvPr>
          <p:cNvSpPr/>
          <p:nvPr userDrawn="1"/>
        </p:nvSpPr>
        <p:spPr>
          <a:xfrm>
            <a:off x="0" y="923440"/>
            <a:ext cx="9144000" cy="47625"/>
          </a:xfrm>
          <a:custGeom>
            <a:avLst/>
            <a:gdLst/>
            <a:ahLst/>
            <a:cxnLst/>
            <a:rect l="l" t="t" r="r" b="b"/>
            <a:pathLst>
              <a:path w="9144000" h="47625">
                <a:moveTo>
                  <a:pt x="9144000" y="0"/>
                </a:moveTo>
                <a:lnTo>
                  <a:pt x="0" y="0"/>
                </a:lnTo>
                <a:lnTo>
                  <a:pt x="0" y="47625"/>
                </a:lnTo>
                <a:lnTo>
                  <a:pt x="9144000" y="47625"/>
                </a:lnTo>
                <a:lnTo>
                  <a:pt x="914400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2942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5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9947" y="1199626"/>
            <a:ext cx="4074903" cy="497733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9626"/>
            <a:ext cx="4074902" cy="4977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bg object 17">
            <a:extLst>
              <a:ext uri="{FF2B5EF4-FFF2-40B4-BE49-F238E27FC236}">
                <a16:creationId xmlns:a16="http://schemas.microsoft.com/office/drawing/2014/main" id="{047151B4-1963-39F8-326C-B88D276A4D7F}"/>
              </a:ext>
            </a:extLst>
          </p:cNvPr>
          <p:cNvSpPr/>
          <p:nvPr userDrawn="1"/>
        </p:nvSpPr>
        <p:spPr>
          <a:xfrm>
            <a:off x="0" y="932405"/>
            <a:ext cx="9144000" cy="47625"/>
          </a:xfrm>
          <a:custGeom>
            <a:avLst/>
            <a:gdLst/>
            <a:ahLst/>
            <a:cxnLst/>
            <a:rect l="l" t="t" r="r" b="b"/>
            <a:pathLst>
              <a:path w="9144000" h="47625">
                <a:moveTo>
                  <a:pt x="9144000" y="0"/>
                </a:moveTo>
                <a:lnTo>
                  <a:pt x="0" y="0"/>
                </a:lnTo>
                <a:lnTo>
                  <a:pt x="0" y="47625"/>
                </a:lnTo>
                <a:lnTo>
                  <a:pt x="9144000" y="47625"/>
                </a:lnTo>
                <a:lnTo>
                  <a:pt x="914400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4626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291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bg object 17">
            <a:extLst>
              <a:ext uri="{FF2B5EF4-FFF2-40B4-BE49-F238E27FC236}">
                <a16:creationId xmlns:a16="http://schemas.microsoft.com/office/drawing/2014/main" id="{7B8B7032-858E-1E7C-6BD1-B8B58B8CF61C}"/>
              </a:ext>
            </a:extLst>
          </p:cNvPr>
          <p:cNvSpPr/>
          <p:nvPr userDrawn="1"/>
        </p:nvSpPr>
        <p:spPr>
          <a:xfrm>
            <a:off x="0" y="932405"/>
            <a:ext cx="9144000" cy="47625"/>
          </a:xfrm>
          <a:custGeom>
            <a:avLst/>
            <a:gdLst/>
            <a:ahLst/>
            <a:cxnLst/>
            <a:rect l="l" t="t" r="r" b="b"/>
            <a:pathLst>
              <a:path w="9144000" h="47625">
                <a:moveTo>
                  <a:pt x="9144000" y="0"/>
                </a:moveTo>
                <a:lnTo>
                  <a:pt x="0" y="0"/>
                </a:lnTo>
                <a:lnTo>
                  <a:pt x="0" y="47625"/>
                </a:lnTo>
                <a:lnTo>
                  <a:pt x="9144000" y="47625"/>
                </a:lnTo>
                <a:lnTo>
                  <a:pt x="914400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0378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231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336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27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9947" y="136524"/>
            <a:ext cx="8281359" cy="7359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9947" y="1155699"/>
            <a:ext cx="8281359" cy="526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altLang="ko-K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39947" y="6509462"/>
            <a:ext cx="2057400" cy="2120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tint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37576" y="6509462"/>
            <a:ext cx="3086100" cy="2120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tint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</a:lstStyle>
          <a:p>
            <a:r>
              <a:rPr lang="en-US" altLang="ko-KR"/>
              <a:t>Linux Programming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63906" y="6509462"/>
            <a:ext cx="2057400" cy="2120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tint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</a:lstStyle>
          <a:p>
            <a:fld id="{2F00E46C-ED49-42AD-BB6D-7499E1F08A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837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>
              <a:lumMod val="75000"/>
              <a:lumOff val="25000"/>
            </a:schemeClr>
          </a:solidFill>
          <a:latin typeface="한컴산뜻돋움" panose="02000000000000000000" pitchFamily="2" charset="-127"/>
          <a:ea typeface="한컴산뜻돋움" panose="020000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Clr>
          <a:schemeClr val="accent4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75000"/>
              <a:lumOff val="25000"/>
            </a:schemeClr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1pPr>
      <a:lvl2pPr marL="449263" indent="-228600" algn="l" defTabSz="914400" rtl="0" eaLnBrk="1" latinLnBrk="1" hangingPunct="1">
        <a:lnSpc>
          <a:spcPct val="90000"/>
        </a:lnSpc>
        <a:spcBef>
          <a:spcPts val="500"/>
        </a:spcBef>
        <a:buClr>
          <a:srgbClr val="00B0F0"/>
        </a:buClr>
        <a:buFont typeface="Wingdings" panose="05000000000000000000" pitchFamily="2" charset="2"/>
        <a:buChar char="§"/>
        <a:defRPr sz="2000" kern="1200">
          <a:solidFill>
            <a:schemeClr val="tx1">
              <a:lumMod val="75000"/>
              <a:lumOff val="25000"/>
            </a:schemeClr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2pPr>
      <a:lvl3pPr marL="715963" indent="-228600" algn="l" defTabSz="914400" rtl="0" eaLnBrk="1" latinLnBrk="1" hangingPunct="1">
        <a:lnSpc>
          <a:spcPct val="90000"/>
        </a:lnSpc>
        <a:spcBef>
          <a:spcPts val="500"/>
        </a:spcBef>
        <a:buClr>
          <a:schemeClr val="accent2">
            <a:lumMod val="75000"/>
          </a:schemeClr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3pPr>
      <a:lvl4pPr marL="982663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>
              <a:lumMod val="75000"/>
              <a:lumOff val="25000"/>
            </a:schemeClr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4pPr>
      <a:lvl5pPr marL="1258888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>
              <a:lumMod val="75000"/>
              <a:lumOff val="25000"/>
            </a:schemeClr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commons/3/35/Tux.sv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hyperlink" Target="http://en.wikipedia.org/wiki/File:Linus_Torvalds_cropped.jpeg" TargetMode="Externa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nu.org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ernel.org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roduct.kyobobook.co.kr/detail/S000208795616" TargetMode="External"/><Relationship Id="rId2" Type="http://schemas.openxmlformats.org/officeDocument/2006/relationships/hyperlink" Target="https://product.kyobobook.co.kr/detail/S00000107602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roduct.kyobobook.co.kr/detail/S000001834763" TargetMode="External"/><Relationship Id="rId4" Type="http://schemas.openxmlformats.org/officeDocument/2006/relationships/hyperlink" Target="https://product.kyobobook.co.kr/detail/S000061585354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045604-65DC-4B9E-B66B-29FE928863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Linux Programming</a:t>
            </a:r>
            <a:br>
              <a:rPr lang="en-US" altLang="ko-KR" dirty="0"/>
            </a:br>
            <a:r>
              <a:rPr lang="ko-KR" altLang="en-US" sz="4400" dirty="0"/>
              <a:t>강의 소개 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C51EAE4-AF21-444C-A616-25A64899C5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err="1"/>
              <a:t>sisong@ut.ac.kr</a:t>
            </a:r>
            <a:endParaRPr lang="en-US" altLang="ko-KR" dirty="0"/>
          </a:p>
          <a:p>
            <a:r>
              <a:rPr lang="ko-KR" altLang="en-US" dirty="0"/>
              <a:t>한국교통대학교 컴퓨터공학전공</a:t>
            </a:r>
            <a:endParaRPr lang="en-US" altLang="ko-KR" dirty="0"/>
          </a:p>
          <a:p>
            <a:r>
              <a:rPr lang="ko-KR" altLang="en-US" dirty="0" err="1"/>
              <a:t>송석일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15371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유닉스</a:t>
            </a:r>
            <a:r>
              <a:rPr lang="en-US" altLang="ko-KR" dirty="0"/>
              <a:t>/</a:t>
            </a:r>
            <a:r>
              <a:rPr lang="ko-KR" altLang="en-US" dirty="0"/>
              <a:t>리눅스 개요</a:t>
            </a:r>
            <a:endParaRPr lang="en-US" altLang="ko-KR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DD09F4E9-166E-1C60-8F94-074EFFE19C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0">
            <a:extLst>
              <a:ext uri="{FF2B5EF4-FFF2-40B4-BE49-F238E27FC236}">
                <a16:creationId xmlns:a16="http://schemas.microsoft.com/office/drawing/2014/main" id="{EFFF0BA4-8C5B-4498-B8B5-4C8C6A8C12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유닉스</a:t>
            </a:r>
            <a:r>
              <a:rPr lang="en-US" altLang="ko-KR" dirty="0"/>
              <a:t>/</a:t>
            </a:r>
            <a:r>
              <a:rPr lang="ko-KR" altLang="en-US" dirty="0"/>
              <a:t>리눅스 운영 체제 개요</a:t>
            </a:r>
          </a:p>
        </p:txBody>
      </p:sp>
      <p:sp>
        <p:nvSpPr>
          <p:cNvPr id="13318" name="Rectangle 21">
            <a:extLst>
              <a:ext uri="{FF2B5EF4-FFF2-40B4-BE49-F238E27FC236}">
                <a16:creationId xmlns:a16="http://schemas.microsoft.com/office/drawing/2014/main" id="{38D65C73-6794-4C87-9178-58D61B868349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439947" y="1199626"/>
            <a:ext cx="5627478" cy="4977337"/>
          </a:xfrm>
        </p:spPr>
        <p:txBody>
          <a:bodyPr/>
          <a:lstStyle/>
          <a:p>
            <a:r>
              <a:rPr lang="ko-KR" altLang="en-US" dirty="0"/>
              <a:t>리눅스</a:t>
            </a:r>
            <a:r>
              <a:rPr lang="en-US" altLang="ko-KR" dirty="0"/>
              <a:t>(Linux)</a:t>
            </a:r>
            <a:r>
              <a:rPr lang="ko-KR" altLang="en-US" dirty="0"/>
              <a:t>는 유닉스</a:t>
            </a:r>
            <a:r>
              <a:rPr lang="en-US" altLang="ko-KR" dirty="0"/>
              <a:t>(Unix)</a:t>
            </a:r>
            <a:r>
              <a:rPr lang="ko-KR" altLang="en-US" dirty="0"/>
              <a:t> 계열의 운영체제 </a:t>
            </a:r>
          </a:p>
          <a:p>
            <a:pPr lvl="1"/>
            <a:r>
              <a:rPr lang="ko-KR" altLang="en-US" dirty="0"/>
              <a:t>리눅스의 창시자 </a:t>
            </a:r>
            <a:r>
              <a:rPr lang="en-US" altLang="ko-KR" dirty="0"/>
              <a:t>: </a:t>
            </a:r>
            <a:r>
              <a:rPr lang="ko-KR" altLang="en-US" dirty="0"/>
              <a:t>핀란드의 대학생 </a:t>
            </a:r>
            <a:r>
              <a:rPr lang="en-US" altLang="ko-KR" dirty="0"/>
              <a:t>Linus Benedict Torvalds </a:t>
            </a:r>
          </a:p>
          <a:p>
            <a:pPr lvl="1"/>
            <a:r>
              <a:rPr lang="ko-KR" altLang="en-US" dirty="0"/>
              <a:t>리눅스의 어원 </a:t>
            </a:r>
            <a:r>
              <a:rPr lang="en-US" altLang="ko-KR" dirty="0"/>
              <a:t>: Linus + Unix = Linux</a:t>
            </a:r>
          </a:p>
          <a:p>
            <a:pPr lvl="1"/>
            <a:endParaRPr lang="ko-KR" altLang="en-US" dirty="0"/>
          </a:p>
          <a:p>
            <a:r>
              <a:rPr lang="ko-KR" altLang="en-US" dirty="0"/>
              <a:t>리눅스 운영체제 탄생 </a:t>
            </a:r>
          </a:p>
          <a:p>
            <a:pPr lvl="1"/>
            <a:r>
              <a:rPr lang="en-US" altLang="ko-KR" dirty="0"/>
              <a:t>1991</a:t>
            </a:r>
            <a:r>
              <a:rPr lang="ko-KR" altLang="en-US" dirty="0"/>
              <a:t>년 </a:t>
            </a:r>
            <a:r>
              <a:rPr lang="en-US" altLang="ko-KR" dirty="0"/>
              <a:t>: </a:t>
            </a:r>
            <a:r>
              <a:rPr lang="ko-KR" altLang="en-US" dirty="0" err="1"/>
              <a:t>리누스</a:t>
            </a:r>
            <a:r>
              <a:rPr lang="ko-KR" altLang="en-US" dirty="0"/>
              <a:t> </a:t>
            </a:r>
            <a:r>
              <a:rPr lang="ko-KR" altLang="en-US" dirty="0" err="1"/>
              <a:t>토발즈가</a:t>
            </a:r>
            <a:r>
              <a:rPr lang="ko-KR" altLang="en-US" dirty="0"/>
              <a:t> 어셈블리어로 </a:t>
            </a:r>
            <a:r>
              <a:rPr lang="en-US" altLang="ko-KR" dirty="0"/>
              <a:t>0.01 </a:t>
            </a:r>
            <a:r>
              <a:rPr lang="ko-KR" altLang="en-US" dirty="0"/>
              <a:t>작성</a:t>
            </a:r>
          </a:p>
          <a:p>
            <a:pPr lvl="1"/>
            <a:r>
              <a:rPr lang="en-US" altLang="ko-KR" dirty="0"/>
              <a:t>1992</a:t>
            </a:r>
            <a:r>
              <a:rPr lang="ko-KR" altLang="en-US" dirty="0"/>
              <a:t>년 </a:t>
            </a:r>
            <a:r>
              <a:rPr lang="en-US" altLang="ko-KR" dirty="0"/>
              <a:t>: 0.02</a:t>
            </a:r>
            <a:r>
              <a:rPr lang="ko-KR" altLang="en-US" dirty="0"/>
              <a:t>버전을 인터넷에 공개 </a:t>
            </a:r>
            <a:r>
              <a:rPr lang="ko-KR" altLang="en-US" dirty="0">
                <a:sym typeface="Wingdings" panose="05000000000000000000" pitchFamily="2" charset="2"/>
              </a:rPr>
              <a:t> 리눅스의 시작</a:t>
            </a:r>
          </a:p>
          <a:p>
            <a:pPr lvl="1"/>
            <a:r>
              <a:rPr lang="ko-KR" altLang="en-US" dirty="0" err="1">
                <a:sym typeface="Wingdings" panose="05000000000000000000" pitchFamily="2" charset="2"/>
              </a:rPr>
              <a:t>리누스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토발즈는</a:t>
            </a:r>
            <a:r>
              <a:rPr lang="ko-KR" altLang="en-US" dirty="0">
                <a:sym typeface="Wingdings" panose="05000000000000000000" pitchFamily="2" charset="2"/>
              </a:rPr>
              <a:t> “커널</a:t>
            </a:r>
            <a:r>
              <a:rPr lang="en-US" altLang="ko-KR" dirty="0">
                <a:sym typeface="Wingdings" panose="05000000000000000000" pitchFamily="2" charset="2"/>
              </a:rPr>
              <a:t>(Kernel)</a:t>
            </a:r>
            <a:r>
              <a:rPr lang="ko-KR" altLang="en-US" dirty="0">
                <a:sym typeface="Wingdings" panose="05000000000000000000" pitchFamily="2" charset="2"/>
              </a:rPr>
              <a:t>” 만을 개발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유닉스 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?</a:t>
            </a:r>
            <a:endParaRPr lang="ko-KR" altLang="en-US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4E32C4-6BC3-A861-9866-EEA59586B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  <p:sp>
        <p:nvSpPr>
          <p:cNvPr id="13316" name="Slide Number Placeholder 5">
            <a:extLst>
              <a:ext uri="{FF2B5EF4-FFF2-40B4-BE49-F238E27FC236}">
                <a16:creationId xmlns:a16="http://schemas.microsoft.com/office/drawing/2014/main" id="{0DC7717E-D628-4C72-93AA-F84D42548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anose="02030504000101010101" pitchFamily="18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anose="02030504000101010101" pitchFamily="18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anose="02030504000101010101" pitchFamily="18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anose="02030504000101010101" pitchFamily="18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anose="02030504000101010101" pitchFamily="18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anose="02030504000101010101" pitchFamily="18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anose="02030504000101010101" pitchFamily="18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anose="02030504000101010101" pitchFamily="18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anose="02030504000101010101" pitchFamily="18" charset="-127"/>
                <a:ea typeface="굴림" panose="020B0600000101010101" pitchFamily="50" charset="-127"/>
              </a:defRPr>
            </a:lvl9pPr>
          </a:lstStyle>
          <a:p>
            <a:fld id="{1D36A38E-6647-47E3-8975-3B0C581D2A85}" type="slidenum">
              <a:rPr lang="ko-KR" altLang="en-US"/>
              <a:pPr/>
              <a:t>11</a:t>
            </a:fld>
            <a:endParaRPr lang="en-US" altLang="ko-KR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7F894CDD-E1DA-1C55-DCA1-82D0A3716FE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8" r="16894"/>
          <a:stretch/>
        </p:blipFill>
        <p:spPr bwMode="auto">
          <a:xfrm>
            <a:off x="6067425" y="2093119"/>
            <a:ext cx="2695576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유닉스 역사 및 표준</a:t>
            </a:r>
          </a:p>
        </p:txBody>
      </p:sp>
      <p:sp>
        <p:nvSpPr>
          <p:cNvPr id="19460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Unix </a:t>
            </a:r>
          </a:p>
          <a:p>
            <a:pPr lvl="1"/>
            <a:r>
              <a:rPr lang="en-US" altLang="ko-KR" dirty="0"/>
              <a:t>AT&amp;T</a:t>
            </a:r>
            <a:r>
              <a:rPr lang="ko-KR" altLang="en-US" dirty="0"/>
              <a:t> </a:t>
            </a:r>
            <a:r>
              <a:rPr lang="en-US" altLang="ko-KR" dirty="0"/>
              <a:t>Bell </a:t>
            </a:r>
            <a:r>
              <a:rPr lang="ko-KR" altLang="en-US" dirty="0"/>
              <a:t>연구실에서 </a:t>
            </a:r>
            <a:r>
              <a:rPr lang="en-US" altLang="ko-KR" dirty="0"/>
              <a:t>1974</a:t>
            </a:r>
            <a:r>
              <a:rPr lang="ko-KR" altLang="en-US" dirty="0"/>
              <a:t>년 </a:t>
            </a:r>
            <a:r>
              <a:rPr lang="en-US" altLang="ko-KR" dirty="0"/>
              <a:t>C</a:t>
            </a:r>
            <a:r>
              <a:rPr lang="ko-KR" altLang="en-US" dirty="0"/>
              <a:t>언어로 개발한 </a:t>
            </a:r>
            <a:r>
              <a:rPr lang="en-US" altLang="ko-KR" dirty="0"/>
              <a:t>OS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X/Open (</a:t>
            </a:r>
            <a:r>
              <a:rPr lang="ko-KR" altLang="en-US" dirty="0">
                <a:solidFill>
                  <a:srgbClr val="FF0000"/>
                </a:solidFill>
              </a:rPr>
              <a:t>현 </a:t>
            </a:r>
            <a:r>
              <a:rPr lang="en-US" altLang="ko-KR" dirty="0">
                <a:solidFill>
                  <a:srgbClr val="FF0000"/>
                </a:solidFill>
              </a:rPr>
              <a:t>Open Group) </a:t>
            </a:r>
            <a:r>
              <a:rPr lang="ko-KR" altLang="en-US" dirty="0">
                <a:solidFill>
                  <a:srgbClr val="FF0000"/>
                </a:solidFill>
              </a:rPr>
              <a:t>에 의해 관리되는 </a:t>
            </a:r>
            <a:r>
              <a:rPr lang="en-US" altLang="ko-KR" dirty="0">
                <a:solidFill>
                  <a:srgbClr val="FF0000"/>
                </a:solidFill>
              </a:rPr>
              <a:t>UNIX® Specification </a:t>
            </a:r>
            <a:r>
              <a:rPr lang="ko-KR" altLang="en-US" dirty="0">
                <a:solidFill>
                  <a:srgbClr val="FF0000"/>
                </a:solidFill>
              </a:rPr>
              <a:t>을 따르는 운영체제를 의미함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처음 용도는 </a:t>
            </a:r>
            <a:r>
              <a:rPr lang="en-US" altLang="ko-KR" dirty="0"/>
              <a:t>1970</a:t>
            </a:r>
            <a:r>
              <a:rPr lang="ko-KR" altLang="en-US" dirty="0"/>
              <a:t>년대의 </a:t>
            </a:r>
            <a:r>
              <a:rPr lang="en-US" altLang="ko-KR" dirty="0"/>
              <a:t>Digital Equipment</a:t>
            </a:r>
            <a:r>
              <a:rPr lang="ko-KR" altLang="en-US" dirty="0"/>
              <a:t>의 </a:t>
            </a:r>
            <a:r>
              <a:rPr lang="en-US" altLang="ko-KR" dirty="0"/>
              <a:t>PDP-11 </a:t>
            </a:r>
            <a:r>
              <a:rPr lang="ko-KR" altLang="en-US" dirty="0"/>
              <a:t>용으로</a:t>
            </a:r>
            <a:r>
              <a:rPr lang="en-US" altLang="ko-KR" dirty="0"/>
              <a:t> </a:t>
            </a:r>
            <a:r>
              <a:rPr lang="ko-KR" altLang="en-US" dirty="0"/>
              <a:t>개발되었지만 이후 워크스테이션부터 서버</a:t>
            </a:r>
            <a:r>
              <a:rPr lang="en-US" altLang="ko-KR" dirty="0"/>
              <a:t>, </a:t>
            </a:r>
            <a:r>
              <a:rPr lang="ko-KR" altLang="en-US" dirty="0"/>
              <a:t>슈퍼컴퓨터</a:t>
            </a:r>
            <a:r>
              <a:rPr lang="en-US" altLang="ko-KR" dirty="0"/>
              <a:t> </a:t>
            </a:r>
            <a:r>
              <a:rPr lang="ko-KR" altLang="en-US" dirty="0"/>
              <a:t>등 에 이르기까지 이용되는 </a:t>
            </a:r>
            <a:r>
              <a:rPr lang="en-US" altLang="ko-KR" dirty="0"/>
              <a:t>OS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97DFAF6-1AE1-CB85-C6BB-B31A4C481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7B52F09-3DC6-901E-AD2B-6385D9F1C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304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유닉스 역사 및 표준</a:t>
            </a:r>
          </a:p>
        </p:txBody>
      </p:sp>
      <p:sp>
        <p:nvSpPr>
          <p:cNvPr id="19460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간단한</a:t>
            </a:r>
            <a:r>
              <a:rPr lang="en-US" altLang="ko-KR" dirty="0"/>
              <a:t> Unix </a:t>
            </a:r>
            <a:r>
              <a:rPr lang="ko-KR" altLang="en-US" dirty="0"/>
              <a:t>역사</a:t>
            </a:r>
            <a:endParaRPr lang="en-US" altLang="ko-KR" dirty="0"/>
          </a:p>
          <a:p>
            <a:pPr lvl="1"/>
            <a:r>
              <a:rPr lang="en-US" altLang="ko-KR" dirty="0"/>
              <a:t>1960s, Bell </a:t>
            </a:r>
            <a:r>
              <a:rPr lang="ko-KR" altLang="en-US" dirty="0"/>
              <a:t>연구소</a:t>
            </a:r>
            <a:r>
              <a:rPr lang="en-US" altLang="ko-KR" dirty="0"/>
              <a:t>, GE, MIT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Multics(Multiplexed Information and Computing Service) </a:t>
            </a:r>
            <a:r>
              <a:rPr lang="ko-KR" altLang="en-US" dirty="0"/>
              <a:t>개발</a:t>
            </a:r>
            <a:endParaRPr lang="en-US" altLang="ko-KR" dirty="0"/>
          </a:p>
          <a:p>
            <a:pPr lvl="1"/>
            <a:r>
              <a:rPr lang="en-US" altLang="ko-KR" dirty="0"/>
              <a:t>1969,</a:t>
            </a:r>
            <a:r>
              <a:rPr lang="ko-KR" altLang="en-US" dirty="0"/>
              <a:t> </a:t>
            </a:r>
            <a:r>
              <a:rPr lang="en-US" altLang="ko-KR" dirty="0"/>
              <a:t>Multics </a:t>
            </a:r>
            <a:r>
              <a:rPr lang="ko-KR" altLang="en-US" dirty="0"/>
              <a:t>프로젝트 취소</a:t>
            </a:r>
            <a:r>
              <a:rPr lang="en-US" altLang="ko-KR" dirty="0"/>
              <a:t>. Ken Thompson</a:t>
            </a:r>
            <a:r>
              <a:rPr lang="ko-KR" altLang="en-US" dirty="0"/>
              <a:t>이 어셈블리어로 </a:t>
            </a:r>
            <a:r>
              <a:rPr lang="en-US" altLang="ko-KR" dirty="0"/>
              <a:t>Unix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en-US" altLang="ko-KR" b="1" dirty="0" err="1">
                <a:solidFill>
                  <a:srgbClr val="FF0000"/>
                </a:solidFill>
              </a:rPr>
              <a:t>Uniplexed</a:t>
            </a:r>
            <a:r>
              <a:rPr lang="en-US" altLang="ko-KR" b="1" dirty="0">
                <a:solidFill>
                  <a:srgbClr val="FF0000"/>
                </a:solidFill>
              </a:rPr>
              <a:t> Information and Computing Service)</a:t>
            </a:r>
            <a:r>
              <a:rPr lang="ko-KR" altLang="en-US" dirty="0"/>
              <a:t> 개발</a:t>
            </a:r>
            <a:endParaRPr lang="en-US" altLang="ko-KR" dirty="0"/>
          </a:p>
          <a:p>
            <a:pPr lvl="2"/>
            <a:r>
              <a:rPr lang="en-US" altLang="ko-KR" dirty="0"/>
              <a:t>PDP-7 </a:t>
            </a:r>
            <a:r>
              <a:rPr lang="ko-KR" altLang="en-US" dirty="0"/>
              <a:t>에서 </a:t>
            </a:r>
            <a:r>
              <a:rPr lang="en-US" altLang="ko-KR" dirty="0"/>
              <a:t>Space Travel </a:t>
            </a:r>
            <a:r>
              <a:rPr lang="ko-KR" altLang="en-US" dirty="0"/>
              <a:t>게임 개발 용도 </a:t>
            </a:r>
            <a:r>
              <a:rPr lang="en-US" altLang="ko-KR" dirty="0"/>
              <a:t>OS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PDP-11 OS </a:t>
            </a:r>
          </a:p>
          <a:p>
            <a:pPr lvl="1"/>
            <a:r>
              <a:rPr lang="en-US" altLang="ko-KR" dirty="0"/>
              <a:t>1970,</a:t>
            </a:r>
            <a:r>
              <a:rPr lang="ko-KR" altLang="en-US" dirty="0"/>
              <a:t> </a:t>
            </a:r>
            <a:r>
              <a:rPr lang="en-US" altLang="ko-KR" dirty="0"/>
              <a:t>Ken Thompson</a:t>
            </a:r>
            <a:r>
              <a:rPr lang="ko-KR" altLang="en-US" dirty="0"/>
              <a:t>이</a:t>
            </a:r>
            <a:r>
              <a:rPr lang="en-US" altLang="ko-KR" dirty="0"/>
              <a:t> B </a:t>
            </a:r>
            <a:r>
              <a:rPr lang="ko-KR" altLang="en-US" dirty="0"/>
              <a:t>언어 개발</a:t>
            </a:r>
            <a:r>
              <a:rPr lang="en-US" altLang="ko-KR" dirty="0"/>
              <a:t>, Denis Ritchie</a:t>
            </a:r>
            <a:r>
              <a:rPr lang="ko-KR" altLang="en-US" dirty="0"/>
              <a:t>가 </a:t>
            </a:r>
            <a:r>
              <a:rPr lang="en-US" altLang="ko-KR" dirty="0"/>
              <a:t>B</a:t>
            </a:r>
            <a:r>
              <a:rPr lang="ko-KR" altLang="en-US" dirty="0"/>
              <a:t>를 </a:t>
            </a:r>
            <a:r>
              <a:rPr lang="en-US" altLang="ko-KR" dirty="0"/>
              <a:t>C </a:t>
            </a:r>
            <a:r>
              <a:rPr lang="ko-KR" altLang="en-US" dirty="0"/>
              <a:t>언어로 개선</a:t>
            </a:r>
            <a:endParaRPr lang="en-US" altLang="ko-KR" dirty="0"/>
          </a:p>
          <a:p>
            <a:pPr lvl="1"/>
            <a:r>
              <a:rPr lang="en-US" altLang="ko-KR" dirty="0"/>
              <a:t>1972~1973,</a:t>
            </a:r>
            <a:r>
              <a:rPr lang="ko-KR" altLang="en-US" dirty="0"/>
              <a:t> </a:t>
            </a:r>
            <a:r>
              <a:rPr lang="en-US" altLang="ko-KR" dirty="0"/>
              <a:t>Ken Thompson</a:t>
            </a:r>
            <a:r>
              <a:rPr lang="ko-KR" altLang="en-US" dirty="0"/>
              <a:t>이 </a:t>
            </a:r>
            <a:r>
              <a:rPr lang="en-US" altLang="ko-KR" dirty="0"/>
              <a:t>C </a:t>
            </a:r>
            <a:r>
              <a:rPr lang="ko-KR" altLang="en-US" dirty="0"/>
              <a:t>언어로 </a:t>
            </a:r>
            <a:r>
              <a:rPr lang="en-US" altLang="ko-KR" dirty="0"/>
              <a:t>Unix</a:t>
            </a:r>
            <a:r>
              <a:rPr lang="ko-KR" altLang="en-US" dirty="0"/>
              <a:t>를 다시 개발</a:t>
            </a:r>
            <a:endParaRPr lang="en-US" altLang="ko-KR" dirty="0"/>
          </a:p>
          <a:p>
            <a:pPr lvl="1"/>
            <a:r>
              <a:rPr lang="ko-KR" altLang="en-US" dirty="0"/>
              <a:t>이론적으로 </a:t>
            </a:r>
            <a:r>
              <a:rPr lang="en-US" altLang="ko-KR" dirty="0"/>
              <a:t>C </a:t>
            </a:r>
            <a:r>
              <a:rPr lang="ko-KR" altLang="en-US" dirty="0"/>
              <a:t>컴파일러만 있으면 이식 가능 </a:t>
            </a:r>
          </a:p>
          <a:p>
            <a:r>
              <a:rPr lang="ko-KR" altLang="en-US" dirty="0"/>
              <a:t>유닉스의 큰 흐름 </a:t>
            </a:r>
            <a:endParaRPr lang="en-US" altLang="ko-KR" dirty="0"/>
          </a:p>
          <a:p>
            <a:pPr marL="677863" lvl="1" indent="-457200">
              <a:buFont typeface="+mj-lt"/>
              <a:buAutoNum type="arabicPeriod"/>
            </a:pPr>
            <a:r>
              <a:rPr lang="ko-KR" altLang="en-US" dirty="0"/>
              <a:t>벨 연구소의 시스템 </a:t>
            </a:r>
            <a:r>
              <a:rPr lang="en-US" altLang="ko-KR" dirty="0"/>
              <a:t>V(System V)</a:t>
            </a:r>
          </a:p>
          <a:p>
            <a:pPr marL="677863" lvl="1" indent="-457200">
              <a:buFont typeface="+mj-lt"/>
              <a:buAutoNum type="arabicPeriod"/>
            </a:pPr>
            <a:r>
              <a:rPr lang="ko-KR" altLang="en-US" dirty="0"/>
              <a:t>버클리 대학의 </a:t>
            </a:r>
            <a:r>
              <a:rPr lang="en-US" altLang="ko-KR" dirty="0"/>
              <a:t>BSD(Berkeley Standard Distribution)</a:t>
            </a:r>
          </a:p>
          <a:p>
            <a:pPr marL="677863" lvl="1" indent="-457200">
              <a:buFont typeface="+mj-lt"/>
              <a:buAutoNum type="arabicPeriod"/>
            </a:pPr>
            <a:r>
              <a:rPr lang="ko-KR" altLang="en-US" dirty="0" err="1"/>
              <a:t>리누스</a:t>
            </a:r>
            <a:r>
              <a:rPr lang="ko-KR" altLang="en-US" dirty="0"/>
              <a:t> </a:t>
            </a:r>
            <a:r>
              <a:rPr lang="ko-KR" altLang="en-US" dirty="0" err="1"/>
              <a:t>토발즈의</a:t>
            </a:r>
            <a:r>
              <a:rPr lang="ko-KR" altLang="en-US" dirty="0"/>
              <a:t> 리눅스</a:t>
            </a:r>
            <a:r>
              <a:rPr lang="en-US" altLang="ko-KR" dirty="0"/>
              <a:t>(Linux)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후에</a:t>
            </a:r>
            <a:r>
              <a:rPr lang="en-US" altLang="ko-KR" dirty="0"/>
              <a:t> GNU </a:t>
            </a:r>
            <a:r>
              <a:rPr lang="ko-KR" altLang="en-US" dirty="0"/>
              <a:t>주도로 개발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97DFAF6-1AE1-CB85-C6BB-B31A4C481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7B52F09-3DC6-901E-AD2B-6385D9F1C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237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유닉스</a:t>
            </a:r>
            <a:r>
              <a:rPr lang="en-US" altLang="ko-KR"/>
              <a:t> </a:t>
            </a:r>
            <a:r>
              <a:rPr lang="ko-KR" altLang="en-US"/>
              <a:t>버전 트리</a:t>
            </a:r>
            <a:r>
              <a:rPr lang="en-US" altLang="ko-KR"/>
              <a:t>[</a:t>
            </a:r>
            <a:r>
              <a:rPr lang="ko-KR" altLang="en-US"/>
              <a:t>위키백과</a:t>
            </a:r>
            <a:r>
              <a:rPr lang="en-US" altLang="ko-KR"/>
              <a:t>]</a:t>
            </a:r>
            <a:endParaRPr lang="ko-KR" altLang="en-US"/>
          </a:p>
        </p:txBody>
      </p:sp>
      <p:pic>
        <p:nvPicPr>
          <p:cNvPr id="33796" name="내용 개체 틀 4" descr="2048px-Unix_history-simple_en_svg.png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9927" y="1200150"/>
            <a:ext cx="8201608" cy="5218113"/>
          </a:xfrm>
        </p:spPr>
      </p:pic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59C85B0-2476-A5F5-FB0E-1B0F8160C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0A337EA-84CF-08F8-C4E6-449A3D20C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267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유닉스</a:t>
            </a:r>
            <a:r>
              <a:rPr lang="en-US" altLang="ko-KR"/>
              <a:t> </a:t>
            </a:r>
            <a:r>
              <a:rPr lang="ko-KR" altLang="en-US"/>
              <a:t>시스템 </a:t>
            </a:r>
            <a:r>
              <a:rPr lang="en-US" altLang="ko-KR"/>
              <a:t>V</a:t>
            </a:r>
            <a:endParaRPr lang="ko-KR" altLang="en-US"/>
          </a:p>
        </p:txBody>
      </p:sp>
      <p:sp>
        <p:nvSpPr>
          <p:cNvPr id="21508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벨 연구소에서 개발된 버전이 발전하여 시스템 </a:t>
            </a:r>
            <a:r>
              <a:rPr lang="en-US" altLang="ko-KR" dirty="0"/>
              <a:t>V</a:t>
            </a:r>
            <a:r>
              <a:rPr lang="ko-KR" altLang="en-US" dirty="0"/>
              <a:t>가 됨</a:t>
            </a:r>
            <a:endParaRPr lang="en-US" altLang="ko-KR" dirty="0"/>
          </a:p>
          <a:p>
            <a:r>
              <a:rPr lang="ko-KR" altLang="en-US" dirty="0"/>
              <a:t>유닉스 버전 중의 </a:t>
            </a:r>
            <a:r>
              <a:rPr lang="ko-KR" altLang="en-US" b="1" dirty="0">
                <a:solidFill>
                  <a:srgbClr val="FF0000"/>
                </a:solidFill>
              </a:rPr>
              <a:t>최초의 대표적인 성공 사례 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여러 유틸리티가 공개되면서 일반 사용자들에 확산</a:t>
            </a:r>
            <a:endParaRPr lang="en-US" altLang="ko-KR" dirty="0"/>
          </a:p>
          <a:p>
            <a:r>
              <a:rPr lang="ko-KR" altLang="en-US" dirty="0"/>
              <a:t>다양한 상업용 버전으로 발전</a:t>
            </a:r>
            <a:endParaRPr lang="en-US" altLang="ko-KR" dirty="0"/>
          </a:p>
          <a:p>
            <a:pPr lvl="1"/>
            <a:r>
              <a:rPr lang="en-US" altLang="ko-KR" b="1" dirty="0">
                <a:solidFill>
                  <a:srgbClr val="FF0000"/>
                </a:solidFill>
              </a:rPr>
              <a:t>IBM</a:t>
            </a:r>
            <a:r>
              <a:rPr lang="ko-KR" altLang="en-US" b="1" dirty="0">
                <a:solidFill>
                  <a:srgbClr val="FF0000"/>
                </a:solidFill>
              </a:rPr>
              <a:t>의 </a:t>
            </a:r>
            <a:r>
              <a:rPr lang="en-US" altLang="ko-KR" b="1" dirty="0">
                <a:solidFill>
                  <a:srgbClr val="FF0000"/>
                </a:solidFill>
              </a:rPr>
              <a:t>AIX, Sun</a:t>
            </a:r>
            <a:r>
              <a:rPr lang="ko-KR" altLang="en-US" b="1" dirty="0">
                <a:solidFill>
                  <a:srgbClr val="FF0000"/>
                </a:solidFill>
              </a:rPr>
              <a:t>의 </a:t>
            </a:r>
            <a:r>
              <a:rPr lang="en-US" altLang="ko-KR" b="1" dirty="0">
                <a:solidFill>
                  <a:srgbClr val="FF0000"/>
                </a:solidFill>
              </a:rPr>
              <a:t>Solaris, HP</a:t>
            </a:r>
            <a:r>
              <a:rPr lang="ko-KR" altLang="en-US" b="1" dirty="0">
                <a:solidFill>
                  <a:srgbClr val="FF0000"/>
                </a:solidFill>
              </a:rPr>
              <a:t>의 </a:t>
            </a:r>
            <a:r>
              <a:rPr lang="en-US" altLang="ko-KR" b="1" dirty="0">
                <a:solidFill>
                  <a:srgbClr val="FF0000"/>
                </a:solidFill>
              </a:rPr>
              <a:t>UP-UX</a:t>
            </a:r>
          </a:p>
          <a:p>
            <a:endParaRPr lang="ko-KR" altLang="en-US" dirty="0"/>
          </a:p>
        </p:txBody>
      </p:sp>
      <p:pic>
        <p:nvPicPr>
          <p:cNvPr id="3584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420" y="3429000"/>
            <a:ext cx="4316412" cy="2839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AD2A899-9815-1347-E67D-48CF4FDAF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626641-D5A4-7AC4-6CA3-678D5932B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322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BSD </a:t>
            </a:r>
            <a:r>
              <a:rPr lang="ko-KR" altLang="en-US"/>
              <a:t>유닉스</a:t>
            </a:r>
          </a:p>
        </p:txBody>
      </p:sp>
      <p:sp>
        <p:nvSpPr>
          <p:cNvPr id="22532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공개 소스코드를 기반으로 버클리대학교에서 개선</a:t>
            </a:r>
            <a:endParaRPr lang="en-US" altLang="ko-KR" dirty="0"/>
          </a:p>
          <a:p>
            <a:pPr lvl="1"/>
            <a:r>
              <a:rPr lang="ko-KR" altLang="en-US" dirty="0"/>
              <a:t>지속적으로 발전하여 </a:t>
            </a:r>
            <a:r>
              <a:rPr lang="en-US" altLang="ko-KR" dirty="0"/>
              <a:t>BSD 4.3 </a:t>
            </a:r>
            <a:r>
              <a:rPr lang="ko-KR" altLang="en-US" dirty="0"/>
              <a:t>버전이 개발됨</a:t>
            </a:r>
            <a:endParaRPr lang="en-US" altLang="ko-KR" dirty="0"/>
          </a:p>
          <a:p>
            <a:r>
              <a:rPr lang="ko-KR" altLang="en-US" dirty="0"/>
              <a:t>주요 기능 개선</a:t>
            </a:r>
            <a:endParaRPr lang="en-US" altLang="ko-KR" dirty="0"/>
          </a:p>
          <a:p>
            <a:pPr lvl="1"/>
            <a:r>
              <a:rPr lang="ko-KR" altLang="en-US" dirty="0"/>
              <a:t>메모리 관리 기능 향상</a:t>
            </a:r>
            <a:endParaRPr lang="en-US" altLang="ko-KR" dirty="0"/>
          </a:p>
          <a:p>
            <a:pPr lvl="1"/>
            <a:r>
              <a:rPr lang="ko-KR" altLang="en-US" dirty="0"/>
              <a:t>네트워킹 기능 추가</a:t>
            </a:r>
            <a:endParaRPr lang="en-US" altLang="ko-KR" dirty="0"/>
          </a:p>
          <a:p>
            <a:pPr lvl="2"/>
            <a:r>
              <a:rPr lang="en-US" altLang="ko-KR" dirty="0">
                <a:solidFill>
                  <a:srgbClr val="FF0000"/>
                </a:solidFill>
              </a:rPr>
              <a:t>TCP/IP </a:t>
            </a:r>
            <a:r>
              <a:rPr lang="ko-KR" altLang="en-US" dirty="0">
                <a:solidFill>
                  <a:srgbClr val="FF0000"/>
                </a:solidFill>
              </a:rPr>
              <a:t>네트워킹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ko-KR" altLang="en-US" dirty="0">
                <a:solidFill>
                  <a:srgbClr val="FF0000"/>
                </a:solidFill>
              </a:rPr>
              <a:t> 소켓</a:t>
            </a:r>
            <a:r>
              <a:rPr lang="en-US" altLang="ko-KR" dirty="0">
                <a:solidFill>
                  <a:srgbClr val="FF0000"/>
                </a:solidFill>
              </a:rPr>
              <a:t>(Socket) </a:t>
            </a:r>
            <a:r>
              <a:rPr lang="ko-KR" altLang="en-US" dirty="0">
                <a:solidFill>
                  <a:srgbClr val="FF0000"/>
                </a:solidFill>
              </a:rPr>
              <a:t>등</a:t>
            </a:r>
            <a:r>
              <a:rPr lang="en-US" altLang="ko-KR" dirty="0"/>
              <a:t> 	</a:t>
            </a:r>
          </a:p>
          <a:p>
            <a:r>
              <a:rPr lang="ko-KR" altLang="en-US" dirty="0"/>
              <a:t>상업용 운영체제의 기초</a:t>
            </a:r>
            <a:endParaRPr lang="en-US" altLang="ko-KR" dirty="0"/>
          </a:p>
          <a:p>
            <a:pPr lvl="1"/>
            <a:r>
              <a:rPr lang="ko-KR" altLang="en-US" dirty="0"/>
              <a:t>썬 </a:t>
            </a:r>
            <a:r>
              <a:rPr lang="en-US" altLang="ko-KR" dirty="0"/>
              <a:t>OS(Sun OS),</a:t>
            </a:r>
            <a:r>
              <a:rPr lang="ko-KR" altLang="en-US" dirty="0"/>
              <a:t> 맥 </a:t>
            </a:r>
            <a:r>
              <a:rPr lang="en-US" altLang="ko-KR" dirty="0"/>
              <a:t>OS(Mac OS)</a:t>
            </a:r>
            <a:r>
              <a:rPr lang="ko-KR" altLang="en-US" dirty="0"/>
              <a:t> 등</a:t>
            </a:r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pic>
        <p:nvPicPr>
          <p:cNvPr id="1026" name="Picture 2" descr="BSD UNIX - Network Encyclo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521" y="2233037"/>
            <a:ext cx="2385503" cy="315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006689-E239-F988-3C49-3C265659D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D72A660-5E66-614E-7320-1598E4BA9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566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리눅스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PC</a:t>
            </a:r>
            <a:r>
              <a:rPr lang="ko-KR" altLang="en-US" dirty="0"/>
              <a:t>를 위한 효율적인 유닉스 시스템 </a:t>
            </a:r>
            <a:endParaRPr lang="en-US" altLang="ko-KR" dirty="0"/>
          </a:p>
          <a:p>
            <a:pPr lvl="1"/>
            <a:r>
              <a:rPr lang="en-US" altLang="ko-KR" dirty="0"/>
              <a:t>1991</a:t>
            </a:r>
            <a:r>
              <a:rPr lang="ko-KR" altLang="en-US" dirty="0"/>
              <a:t>년 헬싱키 대학의 </a:t>
            </a:r>
            <a:r>
              <a:rPr lang="en-US" altLang="ko-KR" dirty="0"/>
              <a:t>Linus Torvalds</a:t>
            </a:r>
            <a:r>
              <a:rPr lang="ko-KR" altLang="en-US" dirty="0"/>
              <a:t>에 의해 개발됨</a:t>
            </a:r>
            <a:endParaRPr lang="en-US" altLang="ko-KR" dirty="0"/>
          </a:p>
          <a:p>
            <a:pPr lvl="4"/>
            <a:endParaRPr lang="en-US" altLang="ko-KR" dirty="0"/>
          </a:p>
          <a:p>
            <a:r>
              <a:rPr lang="ko-KR" altLang="en-US" dirty="0"/>
              <a:t>소스코드가 공개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인터넷 상에서 자원자들에 의해서 기능 추가 및 확장됨 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ko-KR" altLang="en-US" dirty="0">
                <a:solidFill>
                  <a:srgbClr val="FF0000"/>
                </a:solidFill>
              </a:rPr>
              <a:t>최초의 성공적인 오픈 소스 프로젝트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공용 도메인 상의 무료 </a:t>
            </a:r>
            <a:r>
              <a:rPr lang="en-US" altLang="ko-KR" dirty="0"/>
              <a:t>OS</a:t>
            </a:r>
          </a:p>
          <a:p>
            <a:pPr lvl="4"/>
            <a:endParaRPr lang="en-US" altLang="ko-KR" dirty="0"/>
          </a:p>
          <a:p>
            <a:r>
              <a:rPr lang="ko-KR" altLang="en-US" dirty="0"/>
              <a:t>다양한 하드웨어 플랫폼에 이식</a:t>
            </a:r>
            <a:r>
              <a:rPr lang="en-US" altLang="ko-KR" dirty="0"/>
              <a:t> </a:t>
            </a:r>
            <a:r>
              <a:rPr lang="ko-KR" altLang="en-US" dirty="0"/>
              <a:t>가능</a:t>
            </a:r>
            <a:endParaRPr lang="en-US" altLang="ko-KR" dirty="0"/>
          </a:p>
          <a:p>
            <a:pPr lvl="1"/>
            <a:r>
              <a:rPr lang="en-US" altLang="ko-KR" dirty="0"/>
              <a:t>PC, </a:t>
            </a:r>
            <a:r>
              <a:rPr lang="ko-KR" altLang="en-US" dirty="0"/>
              <a:t>워크스테이션</a:t>
            </a:r>
            <a:r>
              <a:rPr lang="en-US" altLang="ko-KR" dirty="0"/>
              <a:t>, </a:t>
            </a:r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 err="1"/>
              <a:t>메인프레임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  <a:p>
            <a:pPr lvl="1"/>
            <a:r>
              <a:rPr lang="ko-KR" altLang="en-US" dirty="0"/>
              <a:t>놀라운 성능 및 안정성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GNU </a:t>
            </a:r>
            <a:r>
              <a:rPr lang="ko-KR" altLang="en-US" dirty="0"/>
              <a:t>소프트웨어와 함께 배포</a:t>
            </a:r>
            <a:endParaRPr lang="en-US" altLang="ko-KR" dirty="0"/>
          </a:p>
          <a:p>
            <a:pPr lvl="1"/>
            <a:r>
              <a:rPr lang="en-US" altLang="ko-KR" dirty="0"/>
              <a:t>GNU/Linux </a:t>
            </a:r>
            <a:r>
              <a:rPr lang="ko-KR" altLang="en-US" dirty="0"/>
              <a:t>운영체제</a:t>
            </a:r>
            <a:endParaRPr lang="en-US" altLang="ko-KR" dirty="0"/>
          </a:p>
          <a:p>
            <a:pPr lvl="1"/>
            <a:r>
              <a:rPr lang="ko-KR" altLang="en-US" dirty="0"/>
              <a:t>다양한 응용 프로그램</a:t>
            </a:r>
            <a:endParaRPr lang="en-US" altLang="ko-KR" dirty="0"/>
          </a:p>
        </p:txBody>
      </p:sp>
      <p:pic>
        <p:nvPicPr>
          <p:cNvPr id="39941" name="Picture 2" descr="File:Tux.sv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856" y="3003550"/>
            <a:ext cx="1225195" cy="1440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2" name="Picture 4" descr="http://upload.wikimedia.org/wikipedia/commons/thumb/7/71/Linus_Torvalds_cropped.jpeg/150px-Linus_Torvalds_cropped.jpeg">
            <a:hlinkClick r:id="rId5" tooltip="Richard Stallman, left, founder of the GNU project, and Linus Torvalds, right, author of the Linux kernel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857" y="1208761"/>
            <a:ext cx="1225196" cy="155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CA511AA-C76C-76B9-B35A-8561E5773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6FB9E5-46F3-B722-DEBB-A8FFBC3E3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326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7F5E39-16E5-73F0-F50C-8110430D1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리눅스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EF85D8-825D-2F32-2579-610097146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GNU (GNU is Not Unix) </a:t>
            </a:r>
            <a:r>
              <a:rPr lang="ko-KR" altLang="en-US" dirty="0"/>
              <a:t>프로젝트 </a:t>
            </a:r>
          </a:p>
          <a:p>
            <a:pPr lvl="1"/>
            <a:r>
              <a:rPr lang="ko-KR" altLang="en-US" dirty="0"/>
              <a:t>리눅스는 </a:t>
            </a:r>
            <a:r>
              <a:rPr lang="en-US" altLang="ko-KR" dirty="0"/>
              <a:t>GNU </a:t>
            </a:r>
            <a:r>
              <a:rPr lang="ko-KR" altLang="en-US" dirty="0"/>
              <a:t>프로젝트와 결합하여 본격적으로 발전함</a:t>
            </a:r>
          </a:p>
          <a:p>
            <a:pPr lvl="1"/>
            <a:r>
              <a:rPr lang="en-US" altLang="ko-KR" dirty="0"/>
              <a:t>1984</a:t>
            </a:r>
            <a:r>
              <a:rPr lang="ko-KR" altLang="en-US" dirty="0"/>
              <a:t>년 </a:t>
            </a:r>
            <a:r>
              <a:rPr lang="ko-KR" altLang="en-US" dirty="0" err="1"/>
              <a:t>리챠드</a:t>
            </a:r>
            <a:r>
              <a:rPr lang="ko-KR" altLang="en-US" dirty="0"/>
              <a:t> </a:t>
            </a:r>
            <a:r>
              <a:rPr lang="ko-KR" altLang="en-US" dirty="0" err="1"/>
              <a:t>스톨만에</a:t>
            </a:r>
            <a:r>
              <a:rPr lang="ko-KR" altLang="en-US" dirty="0"/>
              <a:t> 의해서 시작됨</a:t>
            </a:r>
          </a:p>
          <a:p>
            <a:pPr lvl="1"/>
            <a:r>
              <a:rPr lang="en-US" altLang="ko-KR" dirty="0"/>
              <a:t>1985</a:t>
            </a:r>
            <a:r>
              <a:rPr lang="ko-KR" altLang="en-US" dirty="0"/>
              <a:t>년 </a:t>
            </a:r>
            <a:r>
              <a:rPr lang="en-US" altLang="ko-KR" dirty="0"/>
              <a:t>FSF(Free Software Foundation) </a:t>
            </a:r>
            <a:r>
              <a:rPr lang="ko-KR" altLang="en-US" dirty="0"/>
              <a:t>설립하고</a:t>
            </a:r>
            <a:r>
              <a:rPr lang="en-US" altLang="ko-KR" dirty="0"/>
              <a:t>, </a:t>
            </a:r>
            <a:r>
              <a:rPr lang="ko-KR" altLang="en-US" dirty="0"/>
              <a:t>제공되는 대부분의 소프트웨어는 </a:t>
            </a:r>
            <a:r>
              <a:rPr lang="en-US" altLang="ko-KR" dirty="0"/>
              <a:t>GPL(General Public License)</a:t>
            </a:r>
            <a:r>
              <a:rPr lang="ko-KR" altLang="en-US" dirty="0"/>
              <a:t>을 따르도록 함 </a:t>
            </a:r>
            <a:r>
              <a:rPr lang="ko-KR" altLang="en-US" dirty="0">
                <a:sym typeface="Wingdings" panose="05000000000000000000" pitchFamily="2" charset="2"/>
              </a:rPr>
              <a:t> 자유소프트웨어의 수정과 공유에 대한 자유를 보장하기 위함</a:t>
            </a:r>
          </a:p>
          <a:p>
            <a:pPr lvl="1"/>
            <a:r>
              <a:rPr lang="en-US" altLang="ko-KR" dirty="0">
                <a:hlinkClick r:id="rId2"/>
              </a:rPr>
              <a:t>http://www.gnu.org</a:t>
            </a:r>
            <a:r>
              <a:rPr lang="ko-KR" altLang="en-US" dirty="0"/>
              <a:t> 참조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114D1F-2904-A922-0400-64007DB5C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EE88D5-EDE4-455A-F34F-DF6449239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442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8AFB43-E1E2-F536-1E80-E7992DB16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0BE2B9-C161-25C3-6F05-FDB0C532E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24A2629-EAD8-8F1F-6580-955EE4BFA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20" y="158915"/>
            <a:ext cx="8802812" cy="635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350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강의 소개</a:t>
            </a:r>
            <a:endParaRPr lang="en-US" altLang="ko-KR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DD09F4E9-166E-1C60-8F94-074EFFE19C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615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7F5E39-16E5-73F0-F50C-8110430D1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리눅스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EF85D8-825D-2F32-2579-610097146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커널 배포</a:t>
            </a:r>
          </a:p>
          <a:p>
            <a:pPr lvl="1"/>
            <a:r>
              <a:rPr lang="en-US" altLang="ko-KR" dirty="0"/>
              <a:t>GNU </a:t>
            </a:r>
            <a:r>
              <a:rPr lang="ko-KR" altLang="en-US" dirty="0"/>
              <a:t>주도로 계속 업그레이드 및 배포</a:t>
            </a:r>
          </a:p>
          <a:p>
            <a:pPr lvl="1"/>
            <a:r>
              <a:rPr lang="en-US" altLang="ko-KR" dirty="0">
                <a:hlinkClick r:id="rId2"/>
              </a:rPr>
              <a:t>http://www.kernel.org</a:t>
            </a:r>
            <a:r>
              <a:rPr lang="en-US" altLang="ko-KR" dirty="0"/>
              <a:t> </a:t>
            </a:r>
            <a:r>
              <a:rPr lang="ko-KR" altLang="en-US" dirty="0"/>
              <a:t>에서 무료로 다운로드 가능</a:t>
            </a:r>
            <a:endParaRPr lang="en-US" altLang="ko-KR" dirty="0"/>
          </a:p>
          <a:p>
            <a:pPr lvl="1"/>
            <a:r>
              <a:rPr lang="en-US" altLang="ko-KR" dirty="0"/>
              <a:t>“linux-6.7.8.tar.xz” </a:t>
            </a:r>
            <a:r>
              <a:rPr lang="ko-KR" altLang="en-US" dirty="0"/>
              <a:t>형식으로 배포됨</a:t>
            </a:r>
          </a:p>
          <a:p>
            <a:pPr lvl="2"/>
            <a:r>
              <a:rPr lang="en-US" altLang="ko-KR" dirty="0"/>
              <a:t>6 : </a:t>
            </a:r>
            <a:r>
              <a:rPr lang="ko-KR" altLang="en-US" dirty="0" err="1"/>
              <a:t>주버전</a:t>
            </a:r>
            <a:r>
              <a:rPr lang="en-US" altLang="ko-KR" dirty="0"/>
              <a:t>(Major Version) </a:t>
            </a:r>
          </a:p>
          <a:p>
            <a:pPr lvl="2"/>
            <a:r>
              <a:rPr lang="en-US" altLang="ko-KR" dirty="0"/>
              <a:t>7 : </a:t>
            </a:r>
            <a:r>
              <a:rPr lang="ko-KR" altLang="en-US" dirty="0" err="1"/>
              <a:t>부버전</a:t>
            </a:r>
            <a:r>
              <a:rPr lang="en-US" altLang="ko-KR" dirty="0"/>
              <a:t>(Minor Version) :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/>
              <a:t>부버전이 홀수일 경우에는 개발버전</a:t>
            </a:r>
            <a:r>
              <a:rPr lang="en-US" altLang="ko-KR" dirty="0"/>
              <a:t>, </a:t>
            </a:r>
            <a:r>
              <a:rPr lang="ko-KR" altLang="en-US" dirty="0"/>
              <a:t>짝수일 경우에는 안정버전</a:t>
            </a:r>
          </a:p>
          <a:p>
            <a:pPr lvl="2"/>
            <a:r>
              <a:rPr lang="en-US" altLang="ko-KR" dirty="0"/>
              <a:t>8 : </a:t>
            </a:r>
            <a:r>
              <a:rPr lang="ko-KR" altLang="en-US" dirty="0"/>
              <a:t> 패치버전</a:t>
            </a:r>
            <a:r>
              <a:rPr lang="en-US" altLang="ko-KR" dirty="0"/>
              <a:t>(Patch Version)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114D1F-2904-A922-0400-64007DB5C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EE88D5-EDE4-455A-F34F-DF6449239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266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476A7A9-026F-5C7B-DF00-5647C9AFD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1803462-1EC6-7471-03E3-9500B4A84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953E6A-2FB6-657C-31A5-4BEB6DF14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7" y="638175"/>
            <a:ext cx="7896225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923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7FEF8B9-6B42-CD72-1DDF-ADA35F0E3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리눅스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832746E-D707-A095-AF25-7BCACF680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좁은 의미에서의 리눅스 </a:t>
            </a:r>
          </a:p>
          <a:p>
            <a:pPr lvl="1"/>
            <a:r>
              <a:rPr lang="ko-KR" altLang="en-US" dirty="0"/>
              <a:t>운영체제의 핵심 커널 </a:t>
            </a:r>
          </a:p>
          <a:p>
            <a:r>
              <a:rPr lang="ko-KR" altLang="en-US" dirty="0"/>
              <a:t>넓은 의미에서의 리눅스 </a:t>
            </a:r>
          </a:p>
          <a:p>
            <a:pPr lvl="1"/>
            <a:r>
              <a:rPr lang="ko-KR" altLang="en-US" dirty="0" err="1"/>
              <a:t>배포판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커널 </a:t>
            </a:r>
            <a:r>
              <a:rPr lang="en-US" altLang="ko-KR" dirty="0"/>
              <a:t>+ </a:t>
            </a:r>
            <a:r>
              <a:rPr lang="ko-KR" altLang="en-US" dirty="0"/>
              <a:t>각종 </a:t>
            </a:r>
            <a:r>
              <a:rPr lang="en-US" altLang="ko-KR" dirty="0"/>
              <a:t>Utility )</a:t>
            </a:r>
          </a:p>
          <a:p>
            <a:pPr lvl="1"/>
            <a:r>
              <a:rPr lang="ko-KR" altLang="en-US" dirty="0"/>
              <a:t>리눅스 커널에 여러가지 응용프로그램을 추가하여 쉽게 설치할 수 있도록 만들어 놓은 것</a:t>
            </a:r>
          </a:p>
          <a:p>
            <a:endParaRPr lang="ko-KR" altLang="en-US" dirty="0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BB16B30F-FFB9-4FC9-CA6A-C6EA71234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A13CA9-0BC5-6842-C97B-FB076E07D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DC3E08D-30D4-6CB2-9E95-18FBA856F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461" y="3429000"/>
            <a:ext cx="5605659" cy="3197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4871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071FD-AED8-AEA3-5A63-72A3E689C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리눅스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40D038D-CADB-EBF0-55D9-A1D684FF4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55C1D0-3045-62A8-A20F-242ACBC30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E8837AB-4759-34B0-603A-12C67961D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리눅스 </a:t>
            </a:r>
            <a:r>
              <a:rPr lang="ko-KR" altLang="en-US" dirty="0" err="1"/>
              <a:t>배포판</a:t>
            </a:r>
            <a:r>
              <a:rPr lang="ko-KR" altLang="en-US" dirty="0"/>
              <a:t> 순위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43A986E-05BA-A521-05BD-8D2264F39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896" y="1704345"/>
            <a:ext cx="2165447" cy="50171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A4F39FE-D9A7-6D76-8C71-E88E94410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343" y="1704347"/>
            <a:ext cx="2165447" cy="50578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9BA8EF4-31C8-EF5E-2CD1-78A589B58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933" y="1704344"/>
            <a:ext cx="2128479" cy="501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27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2BCC10-9C72-2158-8546-3480C4CFB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C12506-2922-8E5C-6AA5-D22CDD3DC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7930E9-98FD-74DC-E996-D70AF5C7F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13" y="0"/>
            <a:ext cx="8076974" cy="35211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2330EAF-C710-5494-9A5D-2DDCC3C48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11" y="3373814"/>
            <a:ext cx="8076975" cy="348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963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E9BF8298-E59F-0D2D-7E6F-51F38A4B3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3CBDAA5-A7C5-4818-BB87-53174534B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FAC85A-A5DD-466B-3FD1-B5E3C6EB0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77" y="0"/>
            <a:ext cx="79490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976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솔라리스</a:t>
            </a:r>
            <a:r>
              <a:rPr lang="en-US" altLang="ko-KR"/>
              <a:t>(Solaris)</a:t>
            </a:r>
            <a:endParaRPr lang="ko-KR" altLang="en-US"/>
          </a:p>
        </p:txBody>
      </p:sp>
      <p:sp>
        <p:nvSpPr>
          <p:cNvPr id="2560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썬</a:t>
            </a:r>
            <a:r>
              <a:rPr lang="en-US" altLang="ko-KR" dirty="0"/>
              <a:t>(SUN)</a:t>
            </a:r>
            <a:r>
              <a:rPr lang="ko-KR" altLang="en-US" dirty="0"/>
              <a:t>에서 개발한 시스템 </a:t>
            </a:r>
            <a:r>
              <a:rPr lang="en-US" altLang="ko-KR" dirty="0"/>
              <a:t>V </a:t>
            </a:r>
            <a:r>
              <a:rPr lang="ko-KR" altLang="en-US" dirty="0"/>
              <a:t>기반의 운영체제 </a:t>
            </a:r>
            <a:endParaRPr lang="en-US" altLang="ko-KR" dirty="0"/>
          </a:p>
          <a:p>
            <a:pPr lvl="1"/>
            <a:r>
              <a:rPr lang="ko-KR" altLang="en-US" dirty="0"/>
              <a:t>썬 워크스테이션에서 전문가들이 주로 사용</a:t>
            </a:r>
            <a:endParaRPr lang="en-US" altLang="ko-KR" dirty="0"/>
          </a:p>
          <a:p>
            <a:pPr lvl="1"/>
            <a:r>
              <a:rPr lang="ko-KR" altLang="en-US" dirty="0"/>
              <a:t>현재는 </a:t>
            </a:r>
            <a:r>
              <a:rPr lang="en-US" altLang="ko-KR" dirty="0"/>
              <a:t>Oracle </a:t>
            </a:r>
            <a:r>
              <a:rPr lang="ko-KR" altLang="en-US" dirty="0"/>
              <a:t>사에서 개발 및 제공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4037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2636838"/>
            <a:ext cx="500380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67EBAF1-CAF9-50ED-43B1-0AE212170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1879C22-3D59-ADC1-5851-76B1BCB9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416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맥 </a:t>
            </a:r>
            <a:r>
              <a:rPr lang="en-US" altLang="ko-KR"/>
              <a:t>OS(Mac OS)</a:t>
            </a:r>
            <a:endParaRPr lang="ko-KR" altLang="en-US"/>
          </a:p>
        </p:txBody>
      </p:sp>
      <p:sp>
        <p:nvSpPr>
          <p:cNvPr id="26628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/>
              <a:t>1984</a:t>
            </a:r>
            <a:r>
              <a:rPr lang="ko-KR" altLang="en-US"/>
              <a:t>년 애플 매킨토시 컴퓨터용 운영체제로 개발</a:t>
            </a:r>
            <a:endParaRPr lang="en-US" altLang="ko-KR"/>
          </a:p>
          <a:p>
            <a:pPr lvl="1"/>
            <a:r>
              <a:rPr lang="ko-KR" altLang="en-US"/>
              <a:t>개인용 컴퓨터에 </a:t>
            </a:r>
            <a:r>
              <a:rPr lang="en-US" altLang="ko-KR"/>
              <a:t>GUI</a:t>
            </a:r>
            <a:r>
              <a:rPr lang="ko-KR" altLang="en-US"/>
              <a:t>를 처음으로 도입</a:t>
            </a:r>
            <a:endParaRPr lang="en-US" altLang="ko-KR"/>
          </a:p>
          <a:p>
            <a:r>
              <a:rPr lang="ko-KR" altLang="en-US"/>
              <a:t>맥 </a:t>
            </a:r>
            <a:r>
              <a:rPr lang="en-US" altLang="ko-KR"/>
              <a:t>OS X</a:t>
            </a:r>
          </a:p>
          <a:p>
            <a:pPr lvl="1"/>
            <a:r>
              <a:rPr lang="en-US" altLang="ko-KR"/>
              <a:t>2002</a:t>
            </a:r>
            <a:r>
              <a:rPr lang="ko-KR" altLang="en-US"/>
              <a:t>년에 </a:t>
            </a:r>
            <a:r>
              <a:rPr lang="en-US" altLang="ko-KR"/>
              <a:t>NeXTSTEP </a:t>
            </a:r>
            <a:r>
              <a:rPr lang="ko-KR" altLang="en-US"/>
              <a:t>운영체제와 </a:t>
            </a:r>
            <a:r>
              <a:rPr lang="en-US" altLang="ko-KR"/>
              <a:t>BSD </a:t>
            </a:r>
            <a:r>
              <a:rPr lang="ko-KR" altLang="en-US"/>
              <a:t>유닉스를 기반으로 개발</a:t>
            </a:r>
            <a:endParaRPr lang="en-US" altLang="ko-KR"/>
          </a:p>
          <a:p>
            <a:pPr lvl="1"/>
            <a:r>
              <a:rPr lang="ko-KR" altLang="en-US"/>
              <a:t>문서편집</a:t>
            </a:r>
            <a:r>
              <a:rPr lang="en-US" altLang="ko-KR"/>
              <a:t>, </a:t>
            </a:r>
            <a:r>
              <a:rPr lang="ko-KR" altLang="en-US"/>
              <a:t>그래픽</a:t>
            </a:r>
            <a:r>
              <a:rPr lang="en-US" altLang="ko-KR"/>
              <a:t>, </a:t>
            </a:r>
            <a:r>
              <a:rPr lang="ko-KR" altLang="en-US"/>
              <a:t>멀티미디어 등의 분야에서 많이 사용됨</a:t>
            </a:r>
            <a:endParaRPr lang="en-US" altLang="ko-KR"/>
          </a:p>
          <a:p>
            <a:pPr lvl="1"/>
            <a:endParaRPr lang="en-US" altLang="ko-KR"/>
          </a:p>
          <a:p>
            <a:endParaRPr lang="ko-KR" altLang="en-US"/>
          </a:p>
        </p:txBody>
      </p:sp>
      <p:sp>
        <p:nvSpPr>
          <p:cNvPr id="4608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46086" name="_x50896336" descr="EMB0000148c18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3429000"/>
            <a:ext cx="4751387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5E926F0-B9AC-52A7-DB17-900FB2DF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C4B46B-9CAE-98E0-B904-5936C9662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4136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모바일 기기용 운영체제</a:t>
            </a:r>
          </a:p>
        </p:txBody>
      </p:sp>
      <p:sp>
        <p:nvSpPr>
          <p:cNvPr id="48132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안드로이드</a:t>
            </a:r>
            <a:r>
              <a:rPr lang="en-US" altLang="ko-KR"/>
              <a:t>(Android)</a:t>
            </a:r>
            <a:r>
              <a:rPr lang="ko-KR" altLang="en-US"/>
              <a:t> </a:t>
            </a:r>
            <a:endParaRPr lang="en-US" altLang="ko-KR"/>
          </a:p>
          <a:p>
            <a:pPr lvl="1"/>
            <a:r>
              <a:rPr lang="ko-KR" altLang="en-US"/>
              <a:t>리눅스 기반 모바일 기기용</a:t>
            </a:r>
            <a:endParaRPr lang="en-US" altLang="ko-KR"/>
          </a:p>
          <a:p>
            <a:pPr lvl="1"/>
            <a:r>
              <a:rPr lang="ko-KR" altLang="en-US"/>
              <a:t>주로 스마트폰</a:t>
            </a:r>
            <a:r>
              <a:rPr lang="en-US" altLang="ko-KR"/>
              <a:t>, </a:t>
            </a:r>
            <a:r>
              <a:rPr lang="ko-KR" altLang="en-US"/>
              <a:t>태블릿 </a:t>
            </a:r>
            <a:r>
              <a:rPr lang="en-US" altLang="ko-KR"/>
              <a:t>PC </a:t>
            </a:r>
            <a:r>
              <a:rPr lang="ko-KR" altLang="en-US"/>
              <a:t>등</a:t>
            </a:r>
            <a:endParaRPr lang="en-US" altLang="ko-KR"/>
          </a:p>
          <a:p>
            <a:pPr lvl="1"/>
            <a:r>
              <a:rPr lang="ko-KR" altLang="en-US"/>
              <a:t>개방형 운영체제로 소스 코드 등 공개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8133" name="내용 개체 틀 4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altLang="ko-KR"/>
              <a:t>iOS</a:t>
            </a:r>
          </a:p>
          <a:p>
            <a:pPr lvl="1"/>
            <a:r>
              <a:rPr lang="ko-KR" altLang="en-US"/>
              <a:t>맥 </a:t>
            </a:r>
            <a:r>
              <a:rPr lang="en-US" altLang="ko-KR"/>
              <a:t>OS X</a:t>
            </a:r>
            <a:r>
              <a:rPr lang="ko-KR" altLang="en-US"/>
              <a:t>를 기반으로 개발된 모바일 기기용 운영체제</a:t>
            </a:r>
            <a:endParaRPr lang="en-US" altLang="ko-KR"/>
          </a:p>
          <a:p>
            <a:pPr lvl="1"/>
            <a:r>
              <a:rPr lang="ko-KR" altLang="en-US"/>
              <a:t>애플사의 </a:t>
            </a:r>
            <a:r>
              <a:rPr lang="en-US" altLang="ko-KR"/>
              <a:t>iPhone, iPad, iPod </a:t>
            </a:r>
          </a:p>
          <a:p>
            <a:endParaRPr lang="ko-KR" altLang="en-US"/>
          </a:p>
        </p:txBody>
      </p:sp>
      <p:pic>
        <p:nvPicPr>
          <p:cNvPr id="48134" name="_x50917256" descr="EMB0000148c18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3213100"/>
            <a:ext cx="1793875" cy="25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5" name="_x83532608" descr="EMB0000148c183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3213100"/>
            <a:ext cx="1706562" cy="25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4508500"/>
            <a:ext cx="1143000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C8A3DA35-936A-6606-6EBB-246BC3766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0D247AB6-2A36-4272-C5A1-AD9E82ECC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9927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유닉스의 설계 철학</a:t>
            </a:r>
          </a:p>
        </p:txBody>
      </p:sp>
      <p:sp>
        <p:nvSpPr>
          <p:cNvPr id="13316" name="내용 개체 틀 3"/>
          <p:cNvSpPr>
            <a:spLocks noGrp="1"/>
          </p:cNvSpPr>
          <p:nvPr>
            <p:ph sz="half" idx="1"/>
          </p:nvPr>
        </p:nvSpPr>
        <p:spPr>
          <a:xfrm>
            <a:off x="439947" y="1199626"/>
            <a:ext cx="4722603" cy="4977337"/>
          </a:xfrm>
        </p:spPr>
        <p:txBody>
          <a:bodyPr/>
          <a:lstStyle/>
          <a:p>
            <a:r>
              <a:rPr lang="ko-KR" altLang="en-US" dirty="0"/>
              <a:t>단순성</a:t>
            </a:r>
            <a:endParaRPr lang="en-US" altLang="ko-KR" dirty="0"/>
          </a:p>
          <a:p>
            <a:pPr lvl="1"/>
            <a:r>
              <a:rPr lang="en-US" altLang="ko-KR" dirty="0"/>
              <a:t>MIT MULTICS</a:t>
            </a:r>
            <a:r>
              <a:rPr lang="ko-KR" altLang="en-US" dirty="0"/>
              <a:t>에 반대해서 최소한의 기능만 제공</a:t>
            </a:r>
            <a:endParaRPr lang="en-US" altLang="ko-KR" dirty="0"/>
          </a:p>
          <a:p>
            <a:pPr lvl="1"/>
            <a:r>
              <a:rPr lang="ko-KR" altLang="en-US" dirty="0"/>
              <a:t>자원에 대한 일관된 관점 제공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 err="1"/>
              <a:t>이식성</a:t>
            </a:r>
            <a:endParaRPr lang="en-US" altLang="ko-KR" dirty="0"/>
          </a:p>
          <a:p>
            <a:pPr lvl="1"/>
            <a:r>
              <a:rPr lang="ko-KR" altLang="en-US" dirty="0" err="1"/>
              <a:t>이식성을</a:t>
            </a:r>
            <a:r>
              <a:rPr lang="ko-KR" altLang="en-US" dirty="0"/>
              <a:t> 위해 </a:t>
            </a:r>
            <a:r>
              <a:rPr lang="en-US" altLang="ko-KR" dirty="0"/>
              <a:t>C </a:t>
            </a:r>
            <a:r>
              <a:rPr lang="ko-KR" altLang="en-US" dirty="0"/>
              <a:t>언어로 작성</a:t>
            </a:r>
          </a:p>
          <a:p>
            <a:pPr lvl="1"/>
            <a:r>
              <a:rPr lang="ko-KR" altLang="en-US" dirty="0"/>
              <a:t>다양한 플랫폼에 이식 가능</a:t>
            </a:r>
            <a:endParaRPr lang="en-US" altLang="ko-KR" dirty="0"/>
          </a:p>
          <a:p>
            <a:pPr lvl="1"/>
            <a:r>
              <a:rPr lang="ko-KR" altLang="en-US" dirty="0"/>
              <a:t>스마트폰</a:t>
            </a:r>
            <a:r>
              <a:rPr lang="en-US" altLang="ko-KR" dirty="0"/>
              <a:t>, PC, </a:t>
            </a:r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슈퍼컴퓨터 등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개방성</a:t>
            </a:r>
            <a:endParaRPr lang="en-US" altLang="ko-KR" dirty="0"/>
          </a:p>
          <a:p>
            <a:pPr lvl="1"/>
            <a:r>
              <a:rPr lang="ko-KR" altLang="en-US" dirty="0"/>
              <a:t>소스 코드 공개와 같은 개방성</a:t>
            </a:r>
          </a:p>
          <a:p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CCAC7F4-38EF-E65F-AA2C-2A5A83D59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F5E41D0-F2D8-922D-6B4C-23126D8C9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5FC16AF-D9F1-76FE-92A4-F718FBA59AE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4" r="10246"/>
          <a:stretch/>
        </p:blipFill>
        <p:spPr bwMode="auto">
          <a:xfrm>
            <a:off x="5715000" y="1742857"/>
            <a:ext cx="3086101" cy="3891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2">
            <a:extLst>
              <a:ext uri="{FF2B5EF4-FFF2-40B4-BE49-F238E27FC236}">
                <a16:creationId xmlns:a16="http://schemas.microsoft.com/office/drawing/2014/main" id="{2792CAD4-DCD2-462C-82AE-609872AEA9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강의 소개 </a:t>
            </a:r>
            <a:r>
              <a:rPr lang="en-US" altLang="ko-KR"/>
              <a:t>(1/3)</a:t>
            </a:r>
            <a:endParaRPr lang="ko-KR" altLang="en-US"/>
          </a:p>
        </p:txBody>
      </p:sp>
      <p:sp>
        <p:nvSpPr>
          <p:cNvPr id="3078" name="Rectangle 3">
            <a:extLst>
              <a:ext uri="{FF2B5EF4-FFF2-40B4-BE49-F238E27FC236}">
                <a16:creationId xmlns:a16="http://schemas.microsoft.com/office/drawing/2014/main" id="{F808E474-E831-41C5-BF96-707438CACDE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강의 개요</a:t>
            </a:r>
          </a:p>
          <a:p>
            <a:pPr lvl="1"/>
            <a:r>
              <a:rPr lang="ko-KR" altLang="en-US" dirty="0" err="1"/>
              <a:t>리눅스</a:t>
            </a:r>
            <a:r>
              <a:rPr lang="ko-KR" altLang="en-US" dirty="0"/>
              <a:t> 운영체제의 전체적인 특징을 이해한다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리눅스 운영체제 사용방법을 익힌다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리눅스 운영체제의 커널을 이해하고 커널이 제공하는 서비스를 파악한다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 err="1"/>
              <a:t>리눅스</a:t>
            </a:r>
            <a:r>
              <a:rPr lang="ko-KR" altLang="en-US" dirty="0"/>
              <a:t> </a:t>
            </a:r>
            <a:r>
              <a:rPr lang="ko-KR" altLang="en-US" dirty="0" err="1"/>
              <a:t>커널이</a:t>
            </a:r>
            <a:r>
              <a:rPr lang="ko-KR" altLang="en-US" dirty="0"/>
              <a:t> 제공하는 서비스</a:t>
            </a:r>
            <a:r>
              <a:rPr lang="en-US" altLang="ko-KR" dirty="0"/>
              <a:t>(</a:t>
            </a:r>
            <a:r>
              <a:rPr lang="ko-KR" altLang="en-US" dirty="0"/>
              <a:t>시스템 콜</a:t>
            </a:r>
            <a:r>
              <a:rPr lang="en-US" altLang="ko-KR" dirty="0"/>
              <a:t>)</a:t>
            </a:r>
            <a:r>
              <a:rPr lang="ko-KR" altLang="en-US" dirty="0"/>
              <a:t>을 이용하여 프로그램을 작성하는 방법을 익힌다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강의 내용</a:t>
            </a:r>
          </a:p>
          <a:p>
            <a:pPr lvl="1"/>
            <a:r>
              <a:rPr lang="ko-KR" altLang="en-US" dirty="0" err="1"/>
              <a:t>리눅스에서의</a:t>
            </a:r>
            <a:r>
              <a:rPr lang="ko-KR" altLang="en-US" dirty="0"/>
              <a:t> 프로그래밍 환경 </a:t>
            </a:r>
            <a:r>
              <a:rPr lang="en-US" altLang="ko-KR" dirty="0"/>
              <a:t>: </a:t>
            </a:r>
            <a:r>
              <a:rPr lang="ko-KR" altLang="en-US" dirty="0"/>
              <a:t>편집기</a:t>
            </a:r>
            <a:r>
              <a:rPr lang="en-US" altLang="ko-KR" dirty="0"/>
              <a:t>, </a:t>
            </a:r>
            <a:r>
              <a:rPr lang="ko-KR" altLang="en-US" dirty="0"/>
              <a:t>컴파일</a:t>
            </a:r>
            <a:r>
              <a:rPr lang="en-US" altLang="ko-KR" dirty="0"/>
              <a:t>, </a:t>
            </a:r>
            <a:r>
              <a:rPr lang="ko-KR" altLang="en-US" dirty="0"/>
              <a:t>링크</a:t>
            </a:r>
            <a:r>
              <a:rPr lang="en-US" altLang="ko-KR" dirty="0"/>
              <a:t>, </a:t>
            </a:r>
            <a:r>
              <a:rPr lang="ko-KR" altLang="en-US" dirty="0"/>
              <a:t>디버깅 등</a:t>
            </a:r>
            <a:endParaRPr lang="en-US" altLang="ko-KR" dirty="0"/>
          </a:p>
          <a:p>
            <a:pPr lvl="1"/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프로세스와 쓰레드</a:t>
            </a:r>
            <a:r>
              <a:rPr lang="en-US" altLang="ko-KR" dirty="0"/>
              <a:t>, IPC(</a:t>
            </a:r>
            <a:r>
              <a:rPr lang="en-US" altLang="ko-KR" dirty="0" err="1"/>
              <a:t>Interprocess</a:t>
            </a:r>
            <a:r>
              <a:rPr lang="en-US" altLang="ko-KR" dirty="0"/>
              <a:t> Communication)</a:t>
            </a:r>
          </a:p>
          <a:p>
            <a:pPr lvl="1"/>
            <a:r>
              <a:rPr lang="en-US" altLang="ko-KR" dirty="0"/>
              <a:t>Socket </a:t>
            </a:r>
            <a:r>
              <a:rPr lang="ko-KR" altLang="en-US" dirty="0"/>
              <a:t>기반 네트워크 프로그래밍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076" name="슬라이드 번호 개체 틀 5">
            <a:extLst>
              <a:ext uri="{FF2B5EF4-FFF2-40B4-BE49-F238E27FC236}">
                <a16:creationId xmlns:a16="http://schemas.microsoft.com/office/drawing/2014/main" id="{53D31862-DBCC-45DE-8B38-8087E7F72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anose="02030504000101010101" pitchFamily="18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anose="02030504000101010101" pitchFamily="18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anose="02030504000101010101" pitchFamily="18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anose="02030504000101010101" pitchFamily="18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anose="02030504000101010101" pitchFamily="18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anose="02030504000101010101" pitchFamily="18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anose="02030504000101010101" pitchFamily="18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anose="02030504000101010101" pitchFamily="18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anose="02030504000101010101" pitchFamily="18" charset="-127"/>
                <a:ea typeface="굴림" panose="020B0600000101010101" pitchFamily="50" charset="-127"/>
              </a:defRPr>
            </a:lvl9pPr>
          </a:lstStyle>
          <a:p>
            <a:fld id="{4EDBCF9F-300E-433D-8FBB-55B356D6AC86}" type="slidenum">
              <a:rPr lang="ko-KR" altLang="en-US"/>
              <a:pPr/>
              <a:t>3</a:t>
            </a:fld>
            <a:endParaRPr lang="en-US" altLang="ko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4BA399-C80A-DC1E-F2AB-155E3CA68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유닉스의 특징</a:t>
            </a:r>
          </a:p>
        </p:txBody>
      </p:sp>
      <p:sp>
        <p:nvSpPr>
          <p:cNvPr id="14340" name="내용 개체 틀 3"/>
          <p:cNvSpPr>
            <a:spLocks noGrp="1"/>
          </p:cNvSpPr>
          <p:nvPr>
            <p:ph sz="half" idx="1"/>
          </p:nvPr>
        </p:nvSpPr>
        <p:spPr>
          <a:xfrm>
            <a:off x="439947" y="1199626"/>
            <a:ext cx="5001210" cy="4977337"/>
          </a:xfrm>
        </p:spPr>
        <p:txBody>
          <a:bodyPr>
            <a:normAutofit/>
          </a:bodyPr>
          <a:lstStyle/>
          <a:p>
            <a:r>
              <a:rPr lang="ko-KR" altLang="en-US" dirty="0"/>
              <a:t>다중 사용자</a:t>
            </a:r>
            <a:r>
              <a:rPr lang="en-US" altLang="ko-KR" dirty="0"/>
              <a:t>, </a:t>
            </a:r>
            <a:r>
              <a:rPr lang="ko-KR" altLang="en-US" dirty="0"/>
              <a:t>다중 프로세스  </a:t>
            </a:r>
            <a:endParaRPr lang="en-US" altLang="ko-KR" dirty="0"/>
          </a:p>
          <a:p>
            <a:pPr lvl="1"/>
            <a:r>
              <a:rPr lang="ko-KR" altLang="en-US" dirty="0"/>
              <a:t>여러 사용자가 동시에 사용 가능</a:t>
            </a:r>
            <a:endParaRPr lang="en-US" altLang="ko-KR" dirty="0"/>
          </a:p>
          <a:p>
            <a:pPr lvl="1"/>
            <a:r>
              <a:rPr lang="ko-KR" altLang="en-US" dirty="0"/>
              <a:t>여러 프로그램을 동시에 실행 가능</a:t>
            </a:r>
            <a:endParaRPr lang="en-US" altLang="ko-KR" dirty="0"/>
          </a:p>
          <a:p>
            <a:pPr lvl="1"/>
            <a:r>
              <a:rPr lang="ko-KR" altLang="en-US" dirty="0"/>
              <a:t>슈퍼유저 </a:t>
            </a:r>
            <a:r>
              <a:rPr lang="en-US" altLang="ko-KR" dirty="0"/>
              <a:t>(root)</a:t>
            </a:r>
          </a:p>
          <a:p>
            <a:r>
              <a:rPr lang="en-US" altLang="ko-KR" dirty="0"/>
              <a:t>Shell</a:t>
            </a:r>
            <a:r>
              <a:rPr lang="ko-KR" altLang="en-US" dirty="0"/>
              <a:t>기반 대화식 운영체제</a:t>
            </a:r>
            <a:endParaRPr lang="en-US" altLang="ko-KR" dirty="0"/>
          </a:p>
          <a:p>
            <a:pPr lvl="1"/>
            <a:r>
              <a:rPr lang="ko-KR" altLang="en-US" dirty="0"/>
              <a:t>명령어 해석</a:t>
            </a:r>
            <a:r>
              <a:rPr lang="en-US" altLang="ko-KR" dirty="0"/>
              <a:t>, </a:t>
            </a:r>
            <a:r>
              <a:rPr lang="ko-KR" altLang="en-US" dirty="0"/>
              <a:t>실행 도구인 </a:t>
            </a:r>
            <a:r>
              <a:rPr lang="en-US" altLang="ko-KR" dirty="0"/>
              <a:t>Shell</a:t>
            </a:r>
            <a:r>
              <a:rPr lang="ko-KR" altLang="en-US" dirty="0"/>
              <a:t> 사용</a:t>
            </a:r>
            <a:endParaRPr lang="en-US" altLang="ko-KR" dirty="0"/>
          </a:p>
          <a:p>
            <a:pPr lvl="1"/>
            <a:r>
              <a:rPr lang="ko-KR" altLang="en-US" dirty="0"/>
              <a:t>명령어나 유틸리티 등을 사용하여 쉘 스크립트 작성</a:t>
            </a:r>
            <a:endParaRPr lang="en-US" altLang="ko-KR" dirty="0"/>
          </a:p>
          <a:p>
            <a:r>
              <a:rPr lang="ko-KR" altLang="en-US" dirty="0"/>
              <a:t>계층적 파일 시스템</a:t>
            </a:r>
            <a:endParaRPr lang="en-US" altLang="ko-KR" dirty="0"/>
          </a:p>
          <a:p>
            <a:pPr lvl="1"/>
            <a:r>
              <a:rPr lang="ko-KR" altLang="en-US" dirty="0"/>
              <a:t>트리와 같은 디렉터리 계층구조</a:t>
            </a:r>
            <a:endParaRPr lang="en-US" altLang="ko-KR" dirty="0"/>
          </a:p>
          <a:p>
            <a:r>
              <a:rPr lang="ko-KR" altLang="en-US" dirty="0"/>
              <a:t>훌륭한 네트워킹</a:t>
            </a:r>
          </a:p>
          <a:p>
            <a:pPr lvl="1"/>
            <a:r>
              <a:rPr lang="ko-KR" altLang="en-US" dirty="0"/>
              <a:t>유닉스에서부터 네트워킹이 시작</a:t>
            </a:r>
            <a:endParaRPr lang="en-US" altLang="ko-KR" dirty="0"/>
          </a:p>
          <a:p>
            <a:pPr lvl="1"/>
            <a:r>
              <a:rPr lang="en-US" altLang="ko-KR" dirty="0"/>
              <a:t>ftp, telnet, WWW, X-window </a:t>
            </a:r>
            <a:r>
              <a:rPr lang="ko-KR" altLang="en-US" dirty="0"/>
              <a:t>등</a:t>
            </a:r>
            <a:r>
              <a:rPr lang="en-US" altLang="ko-KR" dirty="0"/>
              <a:t> 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13C9CD-39CF-29BE-CFFB-77B370A12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40C301-F2A5-F5EE-A691-718B7CCD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66F54103-5FFD-4273-FA13-DFDBC94FED2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"/>
          <a:stretch/>
        </p:blipFill>
        <p:spPr bwMode="auto">
          <a:xfrm>
            <a:off x="5441157" y="1826339"/>
            <a:ext cx="3558381" cy="350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92632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1.2 </a:t>
            </a:r>
            <a:r>
              <a:rPr lang="ko-KR" altLang="en-US" dirty="0"/>
              <a:t>유닉스 시스템 구조</a:t>
            </a:r>
            <a:endParaRPr lang="en-US" altLang="ko-KR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77E5AE51-0498-6291-FBC9-727FA0732E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유닉스 운영체제 구조</a:t>
            </a:r>
          </a:p>
        </p:txBody>
      </p:sp>
      <p:sp>
        <p:nvSpPr>
          <p:cNvPr id="16388" name="내용 개체 틀 3"/>
          <p:cNvSpPr>
            <a:spLocks noGrp="1"/>
          </p:cNvSpPr>
          <p:nvPr>
            <p:ph sz="half" idx="1"/>
          </p:nvPr>
        </p:nvSpPr>
        <p:spPr>
          <a:xfrm>
            <a:off x="439947" y="1199626"/>
            <a:ext cx="5522703" cy="4977337"/>
          </a:xfrm>
        </p:spPr>
        <p:txBody>
          <a:bodyPr>
            <a:normAutofit/>
          </a:bodyPr>
          <a:lstStyle/>
          <a:p>
            <a:r>
              <a:rPr lang="ko-KR" altLang="en-US" dirty="0"/>
              <a:t>운영체제</a:t>
            </a:r>
            <a:endParaRPr lang="en-US" altLang="ko-KR" dirty="0"/>
          </a:p>
          <a:p>
            <a:pPr lvl="1"/>
            <a:r>
              <a:rPr lang="ko-KR" altLang="en-US" dirty="0"/>
              <a:t>컴퓨터의 하드웨어 자원을 운영 관리하고 프로그램을 실행할 수 있는 환경 제공</a:t>
            </a:r>
            <a:endParaRPr lang="en-US" altLang="ko-KR" dirty="0"/>
          </a:p>
          <a:p>
            <a:r>
              <a:rPr lang="ko-KR" altLang="en-US" dirty="0"/>
              <a:t>커널</a:t>
            </a:r>
            <a:r>
              <a:rPr lang="en-US" altLang="ko-KR" dirty="0"/>
              <a:t>(kernel)</a:t>
            </a:r>
          </a:p>
          <a:p>
            <a:pPr lvl="1"/>
            <a:r>
              <a:rPr lang="ko-KR" altLang="en-US" dirty="0"/>
              <a:t>운영체제의 핵심으로 하드웨어 운영 및 관리</a:t>
            </a:r>
            <a:endParaRPr lang="en-US" altLang="ko-KR" dirty="0"/>
          </a:p>
          <a:p>
            <a:r>
              <a:rPr lang="ko-KR" altLang="en-US" dirty="0"/>
              <a:t>시스템 호출</a:t>
            </a:r>
            <a:r>
              <a:rPr lang="en-US" altLang="ko-KR" dirty="0"/>
              <a:t>(system call)</a:t>
            </a:r>
          </a:p>
          <a:p>
            <a:pPr lvl="1"/>
            <a:r>
              <a:rPr lang="ko-KR" altLang="en-US" dirty="0"/>
              <a:t>커널이 제공하는 서비스에 대한 프로그래밍 인터페이스 역할</a:t>
            </a:r>
            <a:endParaRPr lang="en-US" altLang="ko-KR" dirty="0"/>
          </a:p>
          <a:p>
            <a:r>
              <a:rPr lang="ko-KR" altLang="en-US" dirty="0"/>
              <a:t>쉘</a:t>
            </a:r>
            <a:r>
              <a:rPr lang="en-US" altLang="ko-KR" dirty="0"/>
              <a:t>(shell)</a:t>
            </a:r>
          </a:p>
          <a:p>
            <a:pPr lvl="1"/>
            <a:r>
              <a:rPr lang="ko-KR" altLang="en-US" dirty="0"/>
              <a:t>사용자와 운영체제 사이의 인터페이스 </a:t>
            </a:r>
            <a:endParaRPr lang="en-US" altLang="ko-KR" dirty="0"/>
          </a:p>
          <a:p>
            <a:pPr lvl="1"/>
            <a:r>
              <a:rPr lang="ko-KR" altLang="en-US" dirty="0"/>
              <a:t>사용자로부터 명령어를 입력 받아 해석하여 수행해주는 도구</a:t>
            </a:r>
            <a:r>
              <a:rPr lang="en-US" altLang="ko-KR" dirty="0"/>
              <a:t> 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E6C47BA-78FA-4315-F931-F73CE7C2A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3276C9D-D1C0-0199-884C-8E3DA3C3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2458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708FD1E7-B0F0-F838-6019-EA32D9047E8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2" r="15651"/>
          <a:stretch/>
        </p:blipFill>
        <p:spPr bwMode="auto">
          <a:xfrm>
            <a:off x="6267449" y="2092856"/>
            <a:ext cx="2705101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커널 </a:t>
            </a:r>
            <a:r>
              <a:rPr lang="en-US" altLang="ko-KR" dirty="0"/>
              <a:t>(Kernel)</a:t>
            </a:r>
            <a:endParaRPr lang="ko-KR" altLang="en-US" dirty="0"/>
          </a:p>
        </p:txBody>
      </p:sp>
      <p:sp>
        <p:nvSpPr>
          <p:cNvPr id="17412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커널 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하드웨어를 운영 관리 </a:t>
            </a:r>
            <a:endParaRPr lang="en-US" altLang="ko-KR" dirty="0"/>
          </a:p>
          <a:p>
            <a:pPr lvl="1"/>
            <a:r>
              <a:rPr lang="ko-KR" altLang="en-US" dirty="0"/>
              <a:t>프로세스</a:t>
            </a:r>
            <a:r>
              <a:rPr lang="en-US" altLang="ko-KR" dirty="0"/>
              <a:t>,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메모리</a:t>
            </a:r>
            <a:r>
              <a:rPr lang="en-US" altLang="ko-KR" dirty="0"/>
              <a:t>, </a:t>
            </a:r>
            <a:r>
              <a:rPr lang="ko-KR" altLang="en-US" dirty="0"/>
              <a:t>통신</a:t>
            </a:r>
            <a:r>
              <a:rPr lang="en-US" altLang="ko-KR" dirty="0"/>
              <a:t>, </a:t>
            </a:r>
            <a:r>
              <a:rPr lang="ko-KR" altLang="en-US" dirty="0"/>
              <a:t>주변장치 등 관리 서비스 제공</a:t>
            </a:r>
            <a:endParaRPr lang="en-US" altLang="ko-KR" dirty="0"/>
          </a:p>
          <a:p>
            <a:r>
              <a:rPr lang="ko-KR" altLang="en-US" dirty="0"/>
              <a:t>프로세스 관리</a:t>
            </a:r>
            <a:r>
              <a:rPr lang="en-US" altLang="ko-KR" dirty="0"/>
              <a:t>(Process management)</a:t>
            </a:r>
            <a:endParaRPr lang="ko-KR" altLang="en-US" dirty="0"/>
          </a:p>
          <a:p>
            <a:pPr lvl="1"/>
            <a:r>
              <a:rPr lang="ko-KR" altLang="en-US" dirty="0"/>
              <a:t>여러 프로그램이 실행될 수 있도록 </a:t>
            </a:r>
            <a:endParaRPr lang="en-US" altLang="ko-KR" dirty="0"/>
          </a:p>
          <a:p>
            <a:pPr lvl="1"/>
            <a:r>
              <a:rPr lang="ko-KR" altLang="en-US" dirty="0"/>
              <a:t>프로세스들을 </a:t>
            </a:r>
            <a:r>
              <a:rPr lang="en-US" altLang="ko-KR" dirty="0"/>
              <a:t>CPU </a:t>
            </a:r>
            <a:r>
              <a:rPr lang="ko-KR" altLang="en-US" dirty="0" err="1"/>
              <a:t>스케줄링하여</a:t>
            </a:r>
            <a:r>
              <a:rPr lang="ko-KR" altLang="en-US" dirty="0"/>
              <a:t> 동시에 수행</a:t>
            </a:r>
          </a:p>
          <a:p>
            <a:r>
              <a:rPr lang="ko-KR" altLang="en-US" dirty="0"/>
              <a:t>파일 관리</a:t>
            </a:r>
            <a:r>
              <a:rPr lang="en-US" altLang="ko-KR" dirty="0"/>
              <a:t>(File management)</a:t>
            </a:r>
            <a:endParaRPr lang="ko-KR" altLang="en-US" dirty="0"/>
          </a:p>
          <a:p>
            <a:pPr lvl="1"/>
            <a:r>
              <a:rPr lang="ko-KR" altLang="en-US" dirty="0"/>
              <a:t>디스크와 같은 저장장치에 파일 시스템을 구성하여 파일을 관리</a:t>
            </a:r>
          </a:p>
          <a:p>
            <a:r>
              <a:rPr lang="ko-KR" altLang="en-US" dirty="0"/>
              <a:t>메모리 관리</a:t>
            </a:r>
            <a:r>
              <a:rPr lang="en-US" altLang="ko-KR" dirty="0"/>
              <a:t>(Memory management)</a:t>
            </a:r>
            <a:endParaRPr lang="ko-KR" altLang="en-US" dirty="0"/>
          </a:p>
          <a:p>
            <a:pPr lvl="1"/>
            <a:r>
              <a:rPr lang="ko-KR" altLang="en-US" dirty="0"/>
              <a:t>메인 메모리가 효과적으로 사용될 수 있도록 관리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통신 관리</a:t>
            </a:r>
            <a:r>
              <a:rPr lang="en-US" altLang="ko-KR" dirty="0"/>
              <a:t>(Communication management) </a:t>
            </a:r>
          </a:p>
          <a:p>
            <a:pPr lvl="1"/>
            <a:r>
              <a:rPr lang="ko-KR" altLang="en-US" dirty="0"/>
              <a:t>네트워크를 통해 정보를 주고받을 수 있도록 관리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주변장치 관리</a:t>
            </a:r>
            <a:r>
              <a:rPr lang="en-US" altLang="ko-KR" dirty="0"/>
              <a:t>(Device management)</a:t>
            </a:r>
          </a:p>
          <a:p>
            <a:pPr lvl="1"/>
            <a:r>
              <a:rPr lang="ko-KR" altLang="en-US" dirty="0"/>
              <a:t>모니터</a:t>
            </a:r>
            <a:r>
              <a:rPr lang="en-US" altLang="ko-KR" dirty="0"/>
              <a:t>, </a:t>
            </a:r>
            <a:r>
              <a:rPr lang="ko-KR" altLang="en-US" dirty="0"/>
              <a:t>키보드</a:t>
            </a:r>
            <a:r>
              <a:rPr lang="en-US" altLang="ko-KR" dirty="0"/>
              <a:t>, </a:t>
            </a:r>
            <a:r>
              <a:rPr lang="ko-KR" altLang="en-US" dirty="0"/>
              <a:t>마우스와 같은 장치를 사용할 수 있도록 관리</a:t>
            </a:r>
            <a:endParaRPr lang="en-US" altLang="ko-KR" dirty="0"/>
          </a:p>
        </p:txBody>
      </p:sp>
      <p:sp>
        <p:nvSpPr>
          <p:cNvPr id="2662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6630" name="_x50902680" descr="EMB0000148c182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37977"/>
            <a:ext cx="4015005" cy="145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C7D1968-588E-F4BE-A680-754B3668F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A67BC0E-8EBC-5E98-E230-191ACF93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33</a:t>
            </a:fld>
            <a:endParaRPr lang="ko-KR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1.4 </a:t>
            </a:r>
            <a:r>
              <a:rPr lang="ko-KR" altLang="en-US" dirty="0" err="1"/>
              <a:t>리눅스</a:t>
            </a:r>
            <a:r>
              <a:rPr lang="ko-KR" altLang="en-US" dirty="0"/>
              <a:t> 설치</a:t>
            </a:r>
            <a:endParaRPr lang="en-US" altLang="ko-KR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82678B2-69FB-2049-40FF-7FA71A6825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리눅스 </a:t>
            </a:r>
            <a:r>
              <a:rPr lang="ko-KR" altLang="en-US" dirty="0" err="1"/>
              <a:t>배포판</a:t>
            </a:r>
            <a:endParaRPr lang="ko-KR" altLang="en-US" dirty="0"/>
          </a:p>
        </p:txBody>
      </p:sp>
      <p:sp>
        <p:nvSpPr>
          <p:cNvPr id="54276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2000" dirty="0"/>
              <a:t>우분투</a:t>
            </a:r>
            <a:r>
              <a:rPr lang="en-US" altLang="ko-KR" sz="2000" dirty="0"/>
              <a:t>(Ubuntu)</a:t>
            </a:r>
            <a:endParaRPr lang="ko-KR" altLang="en-US" sz="2000" dirty="0"/>
          </a:p>
          <a:p>
            <a:pPr lvl="1"/>
            <a:r>
              <a:rPr lang="ko-KR" altLang="en-US" sz="1800" dirty="0"/>
              <a:t>데스크톱에서 많이 사용되는 무료 </a:t>
            </a:r>
            <a:r>
              <a:rPr lang="ko-KR" altLang="en-US" sz="1800" dirty="0" err="1"/>
              <a:t>배포판</a:t>
            </a:r>
            <a:endParaRPr lang="en-US" altLang="ko-KR" sz="1800" dirty="0"/>
          </a:p>
          <a:p>
            <a:pPr lvl="1"/>
            <a:r>
              <a:rPr lang="ko-KR" altLang="en-US" sz="1800" dirty="0"/>
              <a:t>쉬운 설치 및  사용</a:t>
            </a:r>
          </a:p>
          <a:p>
            <a:pPr lvl="1"/>
            <a:r>
              <a:rPr lang="en-US" altLang="ko-KR" sz="1800" dirty="0"/>
              <a:t>http://www.ubuntu.com</a:t>
            </a:r>
          </a:p>
          <a:p>
            <a:pPr lvl="1"/>
            <a:endParaRPr lang="ko-KR" altLang="en-US" sz="1800" dirty="0"/>
          </a:p>
        </p:txBody>
      </p:sp>
      <p:sp>
        <p:nvSpPr>
          <p:cNvPr id="54277" name="내용 개체 틀 4"/>
          <p:cNvSpPr>
            <a:spLocks noGrp="1"/>
          </p:cNvSpPr>
          <p:nvPr>
            <p:ph sz="quarter" idx="2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CentOS</a:t>
            </a:r>
          </a:p>
          <a:p>
            <a:pPr lvl="1"/>
            <a:r>
              <a:rPr lang="en-US" altLang="ko-KR" sz="1800" dirty="0"/>
              <a:t>RedHat Enterprise </a:t>
            </a:r>
            <a:r>
              <a:rPr lang="ko-KR" altLang="en-US" sz="1800" dirty="0"/>
              <a:t>배포판을 기반으로 하는 무료 운영체제</a:t>
            </a:r>
            <a:endParaRPr lang="en-US" altLang="ko-KR" sz="1800" dirty="0"/>
          </a:p>
          <a:p>
            <a:pPr lvl="1"/>
            <a:r>
              <a:rPr lang="ko-KR" altLang="en-US" sz="1800" dirty="0"/>
              <a:t>주로 서버용으로</a:t>
            </a:r>
            <a:r>
              <a:rPr lang="en-US" altLang="ko-KR" sz="1800" dirty="0"/>
              <a:t> </a:t>
            </a:r>
            <a:r>
              <a:rPr lang="ko-KR" altLang="en-US" sz="1800" dirty="0"/>
              <a:t>많이 사용되며</a:t>
            </a:r>
            <a:r>
              <a:rPr lang="en-US" altLang="ko-KR" sz="1800" dirty="0"/>
              <a:t> </a:t>
            </a:r>
          </a:p>
          <a:p>
            <a:pPr lvl="1"/>
            <a:r>
              <a:rPr lang="ko-KR" altLang="en-US" sz="1800" dirty="0"/>
              <a:t>데스크톱용</a:t>
            </a:r>
            <a:r>
              <a:rPr lang="en-US" altLang="ko-KR" sz="1800" dirty="0"/>
              <a:t>, </a:t>
            </a:r>
            <a:r>
              <a:rPr lang="ko-KR" altLang="en-US" sz="1800" dirty="0"/>
              <a:t>워크스테이션용도 제공</a:t>
            </a:r>
            <a:endParaRPr lang="en-US" altLang="ko-KR" sz="1800" dirty="0"/>
          </a:p>
          <a:p>
            <a:pPr lvl="1"/>
            <a:r>
              <a:rPr lang="en-US" altLang="ko-KR" sz="1800" dirty="0"/>
              <a:t>http://www.centos.org</a:t>
            </a:r>
            <a:endParaRPr lang="ko-KR" altLang="en-US" sz="1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255633-5402-4B01-8253-59CBF12BD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06" y="3530227"/>
            <a:ext cx="3988966" cy="2991725"/>
          </a:xfrm>
          <a:prstGeom prst="rect">
            <a:avLst/>
          </a:prstGeom>
        </p:spPr>
      </p:pic>
      <p:pic>
        <p:nvPicPr>
          <p:cNvPr id="5" name="그림 4" descr="텍스트, 모니터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86EE26F7-B2D2-4664-BFBB-83819D8C9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674" y="3530227"/>
            <a:ext cx="3994510" cy="3002116"/>
          </a:xfrm>
          <a:prstGeom prst="rect">
            <a:avLst/>
          </a:prstGeom>
        </p:spPr>
      </p:pic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0C52461A-1D90-D20C-2542-27738F9FE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1AC3913E-BE82-7041-8D87-882E3F94D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7938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리눅스 설치 방법 </a:t>
            </a:r>
            <a:r>
              <a:rPr lang="en-US" altLang="ko-KR" dirty="0"/>
              <a:t>(PC </a:t>
            </a:r>
            <a:r>
              <a:rPr lang="ko-KR" altLang="en-US" dirty="0"/>
              <a:t>직접 설치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2771" name="내용 개체 틀 2"/>
          <p:cNvSpPr>
            <a:spLocks noGrp="1"/>
          </p:cNvSpPr>
          <p:nvPr>
            <p:ph sz="quarter" idx="1"/>
          </p:nvPr>
        </p:nvSpPr>
        <p:spPr>
          <a:xfrm>
            <a:off x="439947" y="1199626"/>
            <a:ext cx="5102809" cy="4977337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PC</a:t>
            </a:r>
            <a:r>
              <a:rPr lang="ko-KR" altLang="en-US" sz="1800" dirty="0"/>
              <a:t>에 직접 설치</a:t>
            </a:r>
            <a:endParaRPr lang="en-US" altLang="ko-KR" sz="1800" dirty="0"/>
          </a:p>
          <a:p>
            <a:pPr lvl="1"/>
            <a:r>
              <a:rPr lang="ko-KR" altLang="en-US" sz="1600" dirty="0" err="1"/>
              <a:t>배포판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iso</a:t>
            </a:r>
            <a:r>
              <a:rPr lang="en-US" altLang="ko-KR" sz="1600" dirty="0"/>
              <a:t> </a:t>
            </a:r>
            <a:r>
              <a:rPr lang="ko-KR" altLang="en-US" sz="1600" dirty="0"/>
              <a:t>파일</a:t>
            </a:r>
            <a:r>
              <a:rPr lang="en-US" altLang="ko-KR" sz="1600" dirty="0"/>
              <a:t>)</a:t>
            </a:r>
            <a:r>
              <a:rPr lang="ko-KR" altLang="en-US" sz="1600" dirty="0"/>
              <a:t>을 다운받아 </a:t>
            </a:r>
            <a:r>
              <a:rPr lang="en-US" altLang="ko-KR" sz="1600" dirty="0"/>
              <a:t>DVD </a:t>
            </a:r>
            <a:r>
              <a:rPr lang="ko-KR" altLang="en-US" sz="1600" dirty="0"/>
              <a:t>또는 </a:t>
            </a:r>
            <a:r>
              <a:rPr lang="en-US" altLang="ko-KR" sz="1600" dirty="0"/>
              <a:t>USB </a:t>
            </a:r>
            <a:r>
              <a:rPr lang="ko-KR" altLang="en-US" sz="1600" dirty="0"/>
              <a:t>형태로 설치 디스크를 만들어 설치</a:t>
            </a:r>
            <a:endParaRPr lang="en-US" altLang="ko-KR" sz="1600" dirty="0"/>
          </a:p>
          <a:p>
            <a:r>
              <a:rPr lang="ko-KR" altLang="en-US" sz="1800" dirty="0"/>
              <a:t>설치 디스크 만들기 </a:t>
            </a:r>
            <a:endParaRPr lang="en-US" altLang="ko-KR" sz="1800" dirty="0"/>
          </a:p>
          <a:p>
            <a:pPr lvl="1"/>
            <a:r>
              <a:rPr lang="en-US" altLang="ko-KR" sz="1600" dirty="0"/>
              <a:t>DVD </a:t>
            </a:r>
            <a:r>
              <a:rPr lang="ko-KR" altLang="en-US" sz="1600" dirty="0"/>
              <a:t>설치 디스크 굽기</a:t>
            </a:r>
            <a:r>
              <a:rPr lang="en-US" altLang="ko-KR" sz="1600" dirty="0"/>
              <a:t>(Burning) </a:t>
            </a:r>
          </a:p>
          <a:p>
            <a:pPr lvl="2"/>
            <a:r>
              <a:rPr lang="ko-KR" altLang="en-US" sz="1400" dirty="0" err="1"/>
              <a:t>배포판</a:t>
            </a:r>
            <a:r>
              <a:rPr lang="ko-KR" altLang="en-US" sz="1400" dirty="0"/>
              <a:t> 파일을 빈 </a:t>
            </a:r>
            <a:r>
              <a:rPr lang="en-US" altLang="ko-KR" sz="1400" dirty="0"/>
              <a:t>DVD</a:t>
            </a:r>
            <a:r>
              <a:rPr lang="ko-KR" altLang="en-US" sz="1400" dirty="0"/>
              <a:t>에 복사하는 과정</a:t>
            </a:r>
            <a:endParaRPr lang="en-US" altLang="ko-KR" sz="1400" dirty="0"/>
          </a:p>
          <a:p>
            <a:pPr lvl="2"/>
            <a:r>
              <a:rPr lang="ko-KR" altLang="en-US" sz="1400" dirty="0"/>
              <a:t>디스크 이미지 버너</a:t>
            </a:r>
            <a:r>
              <a:rPr lang="en-US" altLang="ko-KR" sz="1400" dirty="0"/>
              <a:t> </a:t>
            </a:r>
            <a:r>
              <a:rPr lang="ko-KR" altLang="en-US" sz="1400" dirty="0"/>
              <a:t>이용</a:t>
            </a:r>
            <a:endParaRPr lang="en-US" altLang="ko-KR" sz="1400" dirty="0"/>
          </a:p>
          <a:p>
            <a:pPr lvl="1"/>
            <a:r>
              <a:rPr lang="en-US" altLang="ko-KR" sz="1600" dirty="0"/>
              <a:t> USB </a:t>
            </a:r>
            <a:r>
              <a:rPr lang="ko-KR" altLang="en-US" sz="1600" dirty="0"/>
              <a:t>설치 디스크</a:t>
            </a:r>
            <a:endParaRPr lang="en-US" altLang="ko-KR" sz="1600" dirty="0"/>
          </a:p>
          <a:p>
            <a:pPr lvl="2"/>
            <a:r>
              <a:rPr lang="ko-KR" altLang="en-US" sz="1400" dirty="0"/>
              <a:t>유니버설 </a:t>
            </a:r>
            <a:r>
              <a:rPr lang="en-US" altLang="ko-KR" sz="1400" dirty="0"/>
              <a:t>USB </a:t>
            </a:r>
            <a:r>
              <a:rPr lang="ko-KR" altLang="en-US" sz="1400" dirty="0" err="1"/>
              <a:t>인스톨러</a:t>
            </a:r>
            <a:r>
              <a:rPr lang="en-US" altLang="ko-KR" sz="1400" dirty="0"/>
              <a:t>(Universal USB Installer)</a:t>
            </a:r>
          </a:p>
        </p:txBody>
      </p:sp>
      <p:sp>
        <p:nvSpPr>
          <p:cNvPr id="5632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0C46FC30-CA30-5065-A17F-2ED06A038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7DB5F4AE-EE2D-6C6F-5BF4-00F03E4FF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12" name="_x108784040" descr="EMB0000907c13d7">
            <a:extLst>
              <a:ext uri="{FF2B5EF4-FFF2-40B4-BE49-F238E27FC236}">
                <a16:creationId xmlns:a16="http://schemas.microsoft.com/office/drawing/2014/main" id="{6EA77E52-AB50-C4BD-4868-AA06D8EF3CF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756" y="1299725"/>
            <a:ext cx="3486150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9B6125-7B8D-E67E-A460-C23321290486}"/>
              </a:ext>
            </a:extLst>
          </p:cNvPr>
          <p:cNvSpPr txBox="1"/>
          <p:nvPr/>
        </p:nvSpPr>
        <p:spPr>
          <a:xfrm>
            <a:off x="970548" y="3801160"/>
            <a:ext cx="52613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http://www.pendrivelinux.com/universal-usb-installer-easy-as-1-2-3/	</a:t>
            </a:r>
          </a:p>
        </p:txBody>
      </p:sp>
    </p:spTree>
    <p:extLst>
      <p:ext uri="{BB962C8B-B14F-4D97-AF65-F5344CB8AC3E}">
        <p14:creationId xmlns:p14="http://schemas.microsoft.com/office/powerpoint/2010/main" val="35719307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리눅스 설치 방법 </a:t>
            </a:r>
            <a:r>
              <a:rPr lang="en-US" altLang="ko-KR" dirty="0"/>
              <a:t>(</a:t>
            </a:r>
            <a:r>
              <a:rPr lang="ko-KR" altLang="en-US" dirty="0"/>
              <a:t>가상 </a:t>
            </a:r>
            <a:r>
              <a:rPr lang="ko-KR" altLang="en-US" dirty="0" err="1"/>
              <a:t>머신에</a:t>
            </a:r>
            <a:r>
              <a:rPr lang="ko-KR" altLang="en-US" dirty="0"/>
              <a:t> 설치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가상 머신</a:t>
            </a:r>
            <a:r>
              <a:rPr lang="en-US" altLang="ko-KR" dirty="0"/>
              <a:t>(Virtual Machine)</a:t>
            </a:r>
          </a:p>
          <a:p>
            <a:pPr lvl="1"/>
            <a:r>
              <a:rPr lang="ko-KR" altLang="en-US" dirty="0"/>
              <a:t>컴퓨터 하드웨어</a:t>
            </a:r>
            <a:r>
              <a:rPr lang="en-US" altLang="ko-KR" dirty="0"/>
              <a:t>(CPU, MEMORY, DISK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를 추상화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마치 실제 하드웨어와 같은 환경을 소프트웨어로 제공</a:t>
            </a:r>
            <a:endParaRPr lang="en-US" altLang="ko-KR" dirty="0"/>
          </a:p>
          <a:p>
            <a:pPr lvl="1"/>
            <a:r>
              <a:rPr lang="en-US" altLang="ko-KR" dirty="0"/>
              <a:t>MS </a:t>
            </a:r>
            <a:r>
              <a:rPr lang="ko-KR" altLang="en-US" dirty="0"/>
              <a:t>윈도우에 가상 머신 설치하고 그 위에 리눅스 설치 가능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MS </a:t>
            </a:r>
            <a:r>
              <a:rPr lang="ko-KR" altLang="en-US" dirty="0"/>
              <a:t>윈도우는 호스트 운영체제</a:t>
            </a:r>
            <a:r>
              <a:rPr lang="en-US" altLang="ko-KR" dirty="0"/>
              <a:t>,</a:t>
            </a:r>
            <a:r>
              <a:rPr lang="ko-KR" altLang="en-US" dirty="0"/>
              <a:t> 리눅스는 게스트 운영체제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가상 머신 소프트웨어</a:t>
            </a:r>
            <a:endParaRPr lang="en-US" altLang="ko-KR" dirty="0"/>
          </a:p>
          <a:p>
            <a:pPr lvl="1"/>
            <a:r>
              <a:rPr lang="en-US" altLang="ko-KR" dirty="0"/>
              <a:t>VirtualBox</a:t>
            </a:r>
          </a:p>
          <a:p>
            <a:pPr lvl="2"/>
            <a:r>
              <a:rPr lang="en-US" altLang="ko-KR" dirty="0"/>
              <a:t>Oracle </a:t>
            </a:r>
            <a:r>
              <a:rPr lang="ko-KR" altLang="en-US" dirty="0"/>
              <a:t>사에서 제공하는 무료 소프트웨어</a:t>
            </a:r>
            <a:endParaRPr lang="en-US" altLang="ko-KR" dirty="0"/>
          </a:p>
          <a:p>
            <a:pPr lvl="1"/>
            <a:r>
              <a:rPr lang="en-US" altLang="ko-KR" dirty="0" err="1"/>
              <a:t>Vmware</a:t>
            </a:r>
            <a:r>
              <a:rPr lang="en-US" altLang="ko-KR" dirty="0"/>
              <a:t> Workstation Player</a:t>
            </a:r>
          </a:p>
          <a:p>
            <a:pPr lvl="2"/>
            <a:r>
              <a:rPr lang="ko-KR" altLang="en-US" dirty="0"/>
              <a:t>유료 소프트웨어이나 비상업적 개인 용도로는 무료</a:t>
            </a:r>
            <a:endParaRPr lang="en-US" altLang="ko-KR" dirty="0"/>
          </a:p>
          <a:p>
            <a:pPr lvl="1"/>
            <a:r>
              <a:rPr lang="en-US" altLang="ko-KR" dirty="0"/>
              <a:t>Hyper V</a:t>
            </a:r>
          </a:p>
          <a:p>
            <a:pPr lvl="2"/>
            <a:r>
              <a:rPr lang="en-US" altLang="ko-KR" b="0" i="0" dirty="0">
                <a:solidFill>
                  <a:srgbClr val="444444"/>
                </a:solidFill>
                <a:effectLst/>
                <a:latin typeface="Meiryo" panose="020B0400000000000000" pitchFamily="34" charset="-128"/>
                <a:ea typeface="Meiryo" panose="020B0400000000000000" pitchFamily="34" charset="-128"/>
              </a:rPr>
              <a:t>MS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Meiryo" panose="020B0400000000000000" pitchFamily="34" charset="-128"/>
                <a:ea typeface="Meiryo" panose="020B0400000000000000" pitchFamily="34" charset="-128"/>
              </a:rPr>
              <a:t>에서 개발한 네이티브 가상 환경 기능</a:t>
            </a:r>
            <a:endParaRPr lang="en-US" altLang="ko-KR" b="0" i="0" dirty="0">
              <a:solidFill>
                <a:srgbClr val="444444"/>
              </a:solidFill>
              <a:effectLst/>
              <a:latin typeface="Meiryo" panose="020B0400000000000000" pitchFamily="34" charset="-128"/>
              <a:ea typeface="Meiryo" panose="020B0400000000000000" pitchFamily="34" charset="-128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F87DB-B04B-4D51-BE40-3AFCDFA07F7F}" type="slidenum">
              <a:rPr lang="en-US" altLang="ko-KR" smtClean="0"/>
              <a:pPr/>
              <a:t>37</a:t>
            </a:fld>
            <a:endParaRPr lang="en-US" altLang="ko-KR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AEBE2E0D-AB24-1D02-EF5F-BCF447F1E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3497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Hyper V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설치 요건</a:t>
            </a:r>
            <a:endParaRPr lang="en-US" altLang="ko-KR" dirty="0"/>
          </a:p>
          <a:p>
            <a:pPr lvl="1"/>
            <a:r>
              <a:rPr lang="en-US" altLang="ko-KR" dirty="0"/>
              <a:t>Windows 10 Enterprise, Pro </a:t>
            </a:r>
            <a:r>
              <a:rPr lang="ko-KR" altLang="en-US" dirty="0"/>
              <a:t>또는 </a:t>
            </a:r>
            <a:r>
              <a:rPr lang="en-US" altLang="ko-KR" dirty="0"/>
              <a:t>Education</a:t>
            </a:r>
          </a:p>
          <a:p>
            <a:pPr lvl="1"/>
            <a:r>
              <a:rPr lang="en-US" altLang="ko-KR" dirty="0"/>
              <a:t>Intel CPU</a:t>
            </a:r>
            <a:r>
              <a:rPr lang="ko-KR" altLang="en-US" dirty="0"/>
              <a:t>의 </a:t>
            </a:r>
            <a:r>
              <a:rPr lang="en-US" altLang="ko-KR" dirty="0"/>
              <a:t>VT-c </a:t>
            </a:r>
            <a:r>
              <a:rPr lang="ko-KR" altLang="en-US" dirty="0"/>
              <a:t>기능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Hyper V </a:t>
            </a:r>
            <a:r>
              <a:rPr lang="ko-KR" altLang="en-US" dirty="0"/>
              <a:t>활성화</a:t>
            </a:r>
            <a:endParaRPr lang="en-US" altLang="ko-KR" dirty="0"/>
          </a:p>
          <a:p>
            <a:pPr lvl="1"/>
            <a:r>
              <a:rPr lang="ko-KR" altLang="en-US" dirty="0"/>
              <a:t>설정 </a:t>
            </a:r>
            <a:r>
              <a:rPr lang="en-US" altLang="ko-KR" dirty="0"/>
              <a:t>-&gt; </a:t>
            </a:r>
            <a:r>
              <a:rPr lang="ko-KR" altLang="en-US" dirty="0"/>
              <a:t>앱 및 기능 </a:t>
            </a:r>
            <a:r>
              <a:rPr lang="en-US" altLang="ko-KR" dirty="0"/>
              <a:t>-&gt; </a:t>
            </a:r>
            <a:r>
              <a:rPr lang="ko-KR" altLang="en-US" dirty="0"/>
              <a:t>프로그램 및 기능 </a:t>
            </a:r>
            <a:r>
              <a:rPr lang="en-US" altLang="ko-KR" dirty="0"/>
              <a:t>-&gt; </a:t>
            </a:r>
            <a:r>
              <a:rPr lang="ko-KR" altLang="en-US" dirty="0"/>
              <a:t>윈도우 기능 켜기 끄기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Hyper V </a:t>
            </a:r>
            <a:r>
              <a:rPr lang="ko-KR" altLang="en-US" dirty="0"/>
              <a:t>선택 후 컴퓨터 재시작</a:t>
            </a:r>
            <a:endParaRPr lang="en-US" altLang="ko-KR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AEBE2E0D-AB24-1D02-EF5F-BCF447F1E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F87DB-B04B-4D51-BE40-3AFCDFA07F7F}" type="slidenum">
              <a:rPr lang="en-US" altLang="ko-KR" smtClean="0"/>
              <a:pPr/>
              <a:t>38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870181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Hyper V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설치 요건</a:t>
            </a:r>
            <a:endParaRPr lang="en-US" altLang="ko-KR" dirty="0"/>
          </a:p>
          <a:p>
            <a:pPr lvl="1"/>
            <a:r>
              <a:rPr lang="en-US" altLang="ko-KR" dirty="0"/>
              <a:t>Windows 10 Enterprise, Pro </a:t>
            </a:r>
            <a:r>
              <a:rPr lang="ko-KR" altLang="en-US" dirty="0"/>
              <a:t>또는 </a:t>
            </a:r>
            <a:r>
              <a:rPr lang="en-US" altLang="ko-KR" dirty="0"/>
              <a:t>Education</a:t>
            </a:r>
          </a:p>
          <a:p>
            <a:pPr lvl="1"/>
            <a:r>
              <a:rPr lang="en-US" altLang="ko-KR" dirty="0"/>
              <a:t>Intel CPU</a:t>
            </a:r>
            <a:r>
              <a:rPr lang="ko-KR" altLang="en-US" dirty="0"/>
              <a:t>의 </a:t>
            </a:r>
            <a:r>
              <a:rPr lang="en-US" altLang="ko-KR" dirty="0"/>
              <a:t>VT-c </a:t>
            </a:r>
            <a:r>
              <a:rPr lang="ko-KR" altLang="en-US" dirty="0"/>
              <a:t>기능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Hyper V </a:t>
            </a:r>
            <a:r>
              <a:rPr lang="ko-KR" altLang="en-US" dirty="0"/>
              <a:t>활성화</a:t>
            </a:r>
            <a:endParaRPr lang="en-US" altLang="ko-KR" dirty="0"/>
          </a:p>
          <a:p>
            <a:pPr lvl="1"/>
            <a:r>
              <a:rPr lang="ko-KR" altLang="en-US" dirty="0"/>
              <a:t>설정 </a:t>
            </a:r>
            <a:r>
              <a:rPr lang="en-US" altLang="ko-KR" dirty="0"/>
              <a:t>-&gt; </a:t>
            </a:r>
            <a:r>
              <a:rPr lang="ko-KR" altLang="en-US" dirty="0"/>
              <a:t>앱 및 기능 </a:t>
            </a:r>
            <a:r>
              <a:rPr lang="en-US" altLang="ko-KR" dirty="0"/>
              <a:t>-&gt; </a:t>
            </a:r>
            <a:r>
              <a:rPr lang="ko-KR" altLang="en-US" dirty="0"/>
              <a:t>프로그램 및 기능 </a:t>
            </a:r>
            <a:r>
              <a:rPr lang="en-US" altLang="ko-KR" dirty="0"/>
              <a:t>-&gt; </a:t>
            </a:r>
            <a:r>
              <a:rPr lang="ko-KR" altLang="en-US" dirty="0"/>
              <a:t>윈도우 기능 켜기 끄기</a:t>
            </a:r>
            <a:endParaRPr lang="en-US" altLang="ko-KR" dirty="0"/>
          </a:p>
          <a:p>
            <a:pPr lvl="1"/>
            <a:r>
              <a:rPr lang="en-US" altLang="ko-KR" dirty="0"/>
              <a:t>Hyper V </a:t>
            </a:r>
            <a:r>
              <a:rPr lang="ko-KR" altLang="en-US" dirty="0"/>
              <a:t>선택 후 컴퓨터 재시작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Ubuntu </a:t>
            </a:r>
            <a:r>
              <a:rPr lang="ko-KR" altLang="en-US" dirty="0"/>
              <a:t>데스크탑 다운로드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Hyper V </a:t>
            </a:r>
            <a:r>
              <a:rPr lang="ko-KR" altLang="en-US" dirty="0"/>
              <a:t>관리자 실행 후 리눅스 설치</a:t>
            </a:r>
            <a:endParaRPr lang="en-US" altLang="ko-KR" dirty="0"/>
          </a:p>
          <a:p>
            <a:pPr lvl="1"/>
            <a:r>
              <a:rPr lang="ko-KR" altLang="en-US" dirty="0"/>
              <a:t>컴퓨터 재시작 후 </a:t>
            </a:r>
            <a:r>
              <a:rPr lang="en-US" altLang="ko-KR" dirty="0"/>
              <a:t>Hyper V </a:t>
            </a:r>
            <a:r>
              <a:rPr lang="ko-KR" altLang="en-US" dirty="0"/>
              <a:t>관리자 실행</a:t>
            </a:r>
            <a:endParaRPr lang="en-US" altLang="ko-KR" dirty="0"/>
          </a:p>
          <a:p>
            <a:pPr lvl="1"/>
            <a:r>
              <a:rPr lang="ko-KR" altLang="en-US" dirty="0"/>
              <a:t>가상머신 생성</a:t>
            </a:r>
            <a:endParaRPr lang="en-US" altLang="ko-KR" dirty="0"/>
          </a:p>
          <a:p>
            <a:pPr lvl="1"/>
            <a:r>
              <a:rPr lang="ko-KR" altLang="en-US" dirty="0"/>
              <a:t>리눅스 설치</a:t>
            </a:r>
            <a:endParaRPr lang="en-US" altLang="ko-KR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AEBE2E0D-AB24-1D02-EF5F-BCF447F1E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F87DB-B04B-4D51-BE40-3AFCDFA07F7F}" type="slidenum">
              <a:rPr lang="en-US" altLang="ko-KR" smtClean="0"/>
              <a:pPr/>
              <a:t>39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72731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4">
            <a:extLst>
              <a:ext uri="{FF2B5EF4-FFF2-40B4-BE49-F238E27FC236}">
                <a16:creationId xmlns:a16="http://schemas.microsoft.com/office/drawing/2014/main" id="{A1180BDB-5892-4790-90A9-C56CBB8B79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강의 소개 </a:t>
            </a:r>
            <a:r>
              <a:rPr lang="en-US" altLang="ko-KR"/>
              <a:t>(2/3)</a:t>
            </a:r>
          </a:p>
        </p:txBody>
      </p:sp>
      <p:sp>
        <p:nvSpPr>
          <p:cNvPr id="4102" name="Rectangle 5">
            <a:extLst>
              <a:ext uri="{FF2B5EF4-FFF2-40B4-BE49-F238E27FC236}">
                <a16:creationId xmlns:a16="http://schemas.microsoft.com/office/drawing/2014/main" id="{516E2EF8-70BA-42E2-8014-6C4D069E99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평가방법</a:t>
            </a:r>
            <a:endParaRPr lang="en-US" altLang="ko-KR" dirty="0"/>
          </a:p>
          <a:p>
            <a:pPr lvl="1"/>
            <a:r>
              <a:rPr lang="ko-KR" altLang="en-US" dirty="0"/>
              <a:t>시험 </a:t>
            </a:r>
            <a:r>
              <a:rPr lang="en-US" altLang="ko-KR" dirty="0"/>
              <a:t>: 60% (</a:t>
            </a:r>
            <a:r>
              <a:rPr lang="ko-KR" altLang="en-US" dirty="0"/>
              <a:t>중간 </a:t>
            </a:r>
            <a:r>
              <a:rPr lang="en-US" altLang="ko-KR" dirty="0"/>
              <a:t>30%, </a:t>
            </a:r>
            <a:r>
              <a:rPr lang="ko-KR" altLang="en-US" dirty="0"/>
              <a:t>기말 </a:t>
            </a:r>
            <a:r>
              <a:rPr lang="en-US" altLang="ko-KR" dirty="0"/>
              <a:t>30%)</a:t>
            </a:r>
          </a:p>
          <a:p>
            <a:pPr lvl="1"/>
            <a:r>
              <a:rPr lang="ko-KR" altLang="en-US" dirty="0"/>
              <a:t>과제 </a:t>
            </a:r>
            <a:r>
              <a:rPr lang="en-US" altLang="ko-KR" dirty="0"/>
              <a:t>: 30%</a:t>
            </a:r>
          </a:p>
          <a:p>
            <a:pPr lvl="1"/>
            <a:r>
              <a:rPr lang="ko-KR" altLang="en-US" dirty="0"/>
              <a:t>출석 </a:t>
            </a:r>
            <a:r>
              <a:rPr lang="en-US" altLang="ko-KR" dirty="0"/>
              <a:t>: 10%</a:t>
            </a:r>
            <a:endParaRPr lang="ko-KR" altLang="en-US" dirty="0"/>
          </a:p>
        </p:txBody>
      </p:sp>
      <p:sp>
        <p:nvSpPr>
          <p:cNvPr id="4100" name="슬라이드 번호 개체 틀 5">
            <a:extLst>
              <a:ext uri="{FF2B5EF4-FFF2-40B4-BE49-F238E27FC236}">
                <a16:creationId xmlns:a16="http://schemas.microsoft.com/office/drawing/2014/main" id="{B7ED28C6-B25D-4034-96ED-9EC1F9357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anose="02030504000101010101" pitchFamily="18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anose="02030504000101010101" pitchFamily="18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anose="02030504000101010101" pitchFamily="18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anose="02030504000101010101" pitchFamily="18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anose="02030504000101010101" pitchFamily="18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anose="02030504000101010101" pitchFamily="18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anose="02030504000101010101" pitchFamily="18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anose="02030504000101010101" pitchFamily="18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anose="02030504000101010101" pitchFamily="18" charset="-127"/>
                <a:ea typeface="굴림" panose="020B0600000101010101" pitchFamily="50" charset="-127"/>
              </a:defRPr>
            </a:lvl9pPr>
          </a:lstStyle>
          <a:p>
            <a:fld id="{5412605D-CAC4-47BE-B465-6ED7FB8641FC}" type="slidenum">
              <a:rPr lang="ko-KR" altLang="en-US"/>
              <a:pPr/>
              <a:t>4</a:t>
            </a:fld>
            <a:endParaRPr lang="en-US" altLang="ko-KR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E93530DB-9CF7-A48F-6402-FAEE8570F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7B00574A-8F4C-F659-0250-4DF6FAA86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설정 </a:t>
            </a:r>
            <a:r>
              <a:rPr lang="en-US" altLang="ko-KR" dirty="0"/>
              <a:t>-&gt; </a:t>
            </a:r>
            <a:r>
              <a:rPr lang="ko-KR" altLang="en-US" dirty="0"/>
              <a:t>앱 및 기능 </a:t>
            </a:r>
            <a:r>
              <a:rPr lang="en-US" altLang="ko-KR" dirty="0"/>
              <a:t>-&gt; </a:t>
            </a:r>
            <a:r>
              <a:rPr lang="ko-KR" altLang="en-US" dirty="0"/>
              <a:t>프로그램 및 기능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9024225-8B34-62E9-CE50-BF91C7F9C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B9F35B-CC92-1686-48FA-19D86D0D7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65F121-CD7B-85A5-0145-58B8F8ED4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EEFA73-811A-91BB-6F1B-68763DF266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936"/>
          <a:stretch/>
        </p:blipFill>
        <p:spPr>
          <a:xfrm>
            <a:off x="164973" y="989282"/>
            <a:ext cx="8556333" cy="45297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BAFD4E-DB9D-FE66-3302-98A72C060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99" y="1950209"/>
            <a:ext cx="7729269" cy="466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91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06950DCB-29A8-C107-4CB4-0196238DB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윈도우 기능 켜기 끄기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631A91B-5EF6-94F9-DA60-FAE78812D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56A35FA-6E65-56D2-52C1-86ED1C0DD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72A4DC-5EEA-5C5D-00EC-5C99E4BC4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1458235"/>
            <a:ext cx="539115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699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4F9AB1-7C06-18ED-0168-89862998D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Ubuntu Desktop </a:t>
            </a:r>
            <a:r>
              <a:rPr lang="ko-KR" altLang="en-US" dirty="0"/>
              <a:t>다운로드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0816C09-D624-6712-A0F1-D6A24AAF3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011" y="1200150"/>
            <a:ext cx="7387440" cy="5218113"/>
          </a:xfr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477E43-FA31-D6E2-B4DF-7642ADDC8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19F088-1531-4D66-E4BF-98BB507B1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6463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0B7831D-E552-D997-2ED2-90B59BC8E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Hyper V </a:t>
            </a:r>
            <a:r>
              <a:rPr lang="ko-KR" altLang="en-US" dirty="0"/>
              <a:t>관리자 실행 및 가상머신 생성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20485D0D-BD3C-33C5-4360-2D77F0BB5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F3B8329-BB8E-E0AB-997D-D4733AA46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43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DDF4EC-3E34-B81C-6436-CBCF8450B8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44" t="17291" r="6067" b="16791"/>
          <a:stretch/>
        </p:blipFill>
        <p:spPr>
          <a:xfrm>
            <a:off x="1510302" y="1212162"/>
            <a:ext cx="6400800" cy="484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969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6FC133-5AF3-E683-5634-A09AEB043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CF63752-89F5-A6C9-F8DE-55AB091D9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B7065E-3476-FE9F-A981-F43C39B93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44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190861-20E3-C971-2AB2-E80810993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1147783"/>
            <a:ext cx="7448550" cy="5086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C28B80-E13A-DC08-F817-3D709FA06434}"/>
              </a:ext>
            </a:extLst>
          </p:cNvPr>
          <p:cNvSpPr txBox="1"/>
          <p:nvPr/>
        </p:nvSpPr>
        <p:spPr>
          <a:xfrm>
            <a:off x="3909317" y="2923233"/>
            <a:ext cx="17311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>
                <a:solidFill>
                  <a:srgbClr val="FF0000"/>
                </a:solidFill>
              </a:rPr>
              <a:t>Ubuntu-Desktop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8189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E8BBB-2588-E66E-B492-606C461A9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AE193B5-D06A-853F-19F7-5F3A7906E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C3C366-9982-CE99-EB3D-2973CFBC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9AFFC9-EFE2-5ACE-D368-5E06DA547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94" y="72705"/>
            <a:ext cx="6651130" cy="45418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A3D33F-6FF9-2AEC-76CC-5744824FA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158" y="2179653"/>
            <a:ext cx="6651130" cy="454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8885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F7C614-1C5E-A8E8-53A0-54C6C07BD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9F39C1-CABD-3A04-4FA7-89DC93F52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E17D6B-74C2-7227-7F2A-62CF03DBC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318A54-1748-EEDD-3154-FE8461D3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1255694"/>
            <a:ext cx="744855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7059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32315-3299-0046-E403-61862D335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E6C77C0-F82E-2E43-30F5-B4457AFC3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E58DB0-7970-6AEC-601F-FD8562B5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484EB-99CB-0E49-EC76-6CEE408F4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51" y="1265969"/>
            <a:ext cx="744855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181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D0BE43-9862-63B2-1682-A59327ECF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49C3951-A6F4-4F9E-47F3-C14E7D42F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28360F-C3B5-23D1-956E-5F41A01DB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C7D98B-6DA7-7590-C108-2C6583BFA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1296791"/>
            <a:ext cx="744855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420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C902ED-2817-3F1A-C8C8-5AB6817ED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9210CE-C6E0-6624-FFC8-8A9F6C679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Hyper-v </a:t>
            </a:r>
            <a:r>
              <a:rPr lang="ko-KR" altLang="en-US" dirty="0"/>
              <a:t>에서 리눅스 설치 또는 실행시에는 다음 설정 필요</a:t>
            </a:r>
            <a:endParaRPr lang="en-US" altLang="ko-KR" dirty="0"/>
          </a:p>
          <a:p>
            <a:pPr lvl="1"/>
            <a:r>
              <a:rPr lang="ko-KR" altLang="en-US" dirty="0"/>
              <a:t>가상머신 </a:t>
            </a:r>
            <a:r>
              <a:rPr lang="en-US" altLang="ko-KR" dirty="0"/>
              <a:t>–</a:t>
            </a:r>
            <a:r>
              <a:rPr lang="ko-KR" altLang="en-US" dirty="0"/>
              <a:t> 설정 </a:t>
            </a:r>
            <a:r>
              <a:rPr lang="en-US" altLang="ko-KR" dirty="0"/>
              <a:t>–</a:t>
            </a:r>
            <a:r>
              <a:rPr lang="ko-KR" altLang="en-US" dirty="0"/>
              <a:t> 보안 </a:t>
            </a:r>
            <a:r>
              <a:rPr lang="en-US" altLang="ko-KR" dirty="0"/>
              <a:t>–</a:t>
            </a:r>
            <a:r>
              <a:rPr lang="ko-KR" altLang="en-US" dirty="0"/>
              <a:t> 보안 부팅 사용</a:t>
            </a:r>
            <a:endParaRPr lang="en-K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D5EC65-5C01-EA65-09DC-F04C2FDAA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D77A2-8C64-81E9-09A6-8D9B85C74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49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06FCC4-F3E0-EC7C-2915-7243D5EE8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086" y="1902584"/>
            <a:ext cx="5298395" cy="495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CF2EB4E-BD65-185A-2995-333F4618AA3A}"/>
              </a:ext>
            </a:extLst>
          </p:cNvPr>
          <p:cNvSpPr/>
          <p:nvPr/>
        </p:nvSpPr>
        <p:spPr>
          <a:xfrm>
            <a:off x="3918857" y="2530929"/>
            <a:ext cx="2563586" cy="6613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928510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8">
            <a:extLst>
              <a:ext uri="{FF2B5EF4-FFF2-40B4-BE49-F238E27FC236}">
                <a16:creationId xmlns:a16="http://schemas.microsoft.com/office/drawing/2014/main" id="{CB25C058-5A03-BF79-43A0-7089C7A78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교재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7106FD-DA24-0D44-5239-D02B3C2FD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947" y="1199626"/>
            <a:ext cx="8281359" cy="5219097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hlinkClick r:id="rId2"/>
              </a:rPr>
              <a:t>[</a:t>
            </a:r>
            <a:r>
              <a:rPr lang="ko-KR" altLang="en-US" dirty="0">
                <a:hlinkClick r:id="rId2"/>
              </a:rPr>
              <a:t>국내도서</a:t>
            </a:r>
            <a:r>
              <a:rPr lang="en-US" altLang="ko-KR" dirty="0">
                <a:hlinkClick r:id="rId2"/>
              </a:rPr>
              <a:t>] </a:t>
            </a:r>
            <a:r>
              <a:rPr lang="ko-KR" altLang="en-US" dirty="0">
                <a:hlinkClick r:id="rId2"/>
              </a:rPr>
              <a:t>리눅스 프로그래밍 원리와 실제</a:t>
            </a:r>
            <a:endParaRPr lang="ko-KR" altLang="en-US" dirty="0"/>
          </a:p>
          <a:p>
            <a:pPr lvl="1"/>
            <a:r>
              <a:rPr lang="ko-KR" altLang="en-US" dirty="0"/>
              <a:t>개정판</a:t>
            </a:r>
          </a:p>
          <a:p>
            <a:pPr lvl="1"/>
            <a:r>
              <a:rPr lang="ko-KR" altLang="en-US" dirty="0" err="1"/>
              <a:t>창병모</a:t>
            </a:r>
            <a:r>
              <a:rPr lang="ko-KR" altLang="en-US" dirty="0"/>
              <a:t> 저자</a:t>
            </a:r>
            <a:r>
              <a:rPr lang="en-US" altLang="ko-KR" dirty="0"/>
              <a:t>(</a:t>
            </a:r>
            <a:r>
              <a:rPr lang="ko-KR" altLang="en-US" dirty="0"/>
              <a:t>글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ko-KR" altLang="en-US" dirty="0" err="1"/>
              <a:t>생능출판</a:t>
            </a:r>
            <a:r>
              <a:rPr lang="ko-KR" altLang="en-US" dirty="0"/>
              <a:t> </a:t>
            </a:r>
            <a:r>
              <a:rPr lang="en-US" altLang="ko-KR" dirty="0"/>
              <a:t>2022</a:t>
            </a:r>
            <a:r>
              <a:rPr lang="ko-KR" altLang="en-US" dirty="0"/>
              <a:t>년 </a:t>
            </a:r>
            <a:r>
              <a:rPr lang="en-US" altLang="ko-KR" dirty="0"/>
              <a:t>02</a:t>
            </a:r>
            <a:r>
              <a:rPr lang="ko-KR" altLang="en-US" dirty="0"/>
              <a:t>월 </a:t>
            </a:r>
            <a:r>
              <a:rPr lang="en-US" altLang="ko-KR" dirty="0"/>
              <a:t>15</a:t>
            </a:r>
            <a:r>
              <a:rPr lang="ko-KR" altLang="en-US" dirty="0"/>
              <a:t>일</a:t>
            </a:r>
          </a:p>
          <a:p>
            <a:r>
              <a:rPr lang="en-US" altLang="ko-KR" dirty="0">
                <a:hlinkClick r:id="rId3"/>
              </a:rPr>
              <a:t>[</a:t>
            </a:r>
            <a:r>
              <a:rPr lang="ko-KR" altLang="en-US" dirty="0">
                <a:hlinkClick r:id="rId3"/>
              </a:rPr>
              <a:t>국내도서</a:t>
            </a:r>
            <a:r>
              <a:rPr lang="en-US" altLang="ko-KR" dirty="0">
                <a:hlinkClick r:id="rId3"/>
              </a:rPr>
              <a:t>] </a:t>
            </a:r>
            <a:r>
              <a:rPr lang="ko-KR" altLang="en-US" dirty="0">
                <a:hlinkClick r:id="rId3"/>
              </a:rPr>
              <a:t>그림으로 배우는 리눅스 구조</a:t>
            </a:r>
            <a:endParaRPr lang="ko-KR" altLang="en-US" dirty="0"/>
          </a:p>
          <a:p>
            <a:pPr lvl="1"/>
            <a:r>
              <a:rPr lang="ko-KR" altLang="en-US" dirty="0"/>
              <a:t>실습하며 배우는 </a:t>
            </a:r>
            <a:r>
              <a:rPr lang="en-US" altLang="ko-KR" dirty="0"/>
              <a:t>OS, </a:t>
            </a:r>
            <a:r>
              <a:rPr lang="ko-KR" altLang="en-US" dirty="0"/>
              <a:t>가상 머신</a:t>
            </a:r>
            <a:r>
              <a:rPr lang="en-US" altLang="ko-KR" dirty="0"/>
              <a:t>, </a:t>
            </a:r>
            <a:r>
              <a:rPr lang="ko-KR" altLang="en-US" dirty="0"/>
              <a:t>그리고 컨테이너 기본 지식까지</a:t>
            </a:r>
          </a:p>
          <a:p>
            <a:pPr lvl="1"/>
            <a:r>
              <a:rPr lang="ko-KR" altLang="en-US" dirty="0" err="1"/>
              <a:t>타케우치</a:t>
            </a:r>
            <a:r>
              <a:rPr lang="ko-KR" altLang="en-US" dirty="0"/>
              <a:t> </a:t>
            </a:r>
            <a:r>
              <a:rPr lang="ko-KR" altLang="en-US" dirty="0" err="1"/>
              <a:t>사토루</a:t>
            </a:r>
            <a:r>
              <a:rPr lang="ko-KR" altLang="en-US" dirty="0"/>
              <a:t> 저자</a:t>
            </a:r>
            <a:r>
              <a:rPr lang="en-US" altLang="ko-KR" dirty="0"/>
              <a:t>(</a:t>
            </a:r>
            <a:r>
              <a:rPr lang="ko-KR" altLang="en-US" dirty="0"/>
              <a:t>글</a:t>
            </a:r>
            <a:r>
              <a:rPr lang="en-US" altLang="ko-KR" dirty="0"/>
              <a:t>)</a:t>
            </a:r>
            <a:r>
              <a:rPr lang="ko-KR" altLang="en-US" dirty="0"/>
              <a:t>  </a:t>
            </a:r>
            <a:r>
              <a:rPr lang="en-US" altLang="ko-KR" dirty="0"/>
              <a:t>| </a:t>
            </a:r>
            <a:r>
              <a:rPr lang="ko-KR" altLang="en-US" dirty="0" err="1"/>
              <a:t>서수환</a:t>
            </a:r>
            <a:r>
              <a:rPr lang="ko-KR" altLang="en-US" dirty="0"/>
              <a:t> 번역</a:t>
            </a:r>
          </a:p>
          <a:p>
            <a:pPr lvl="1"/>
            <a:r>
              <a:rPr lang="ko-KR" altLang="en-US" dirty="0" err="1"/>
              <a:t>한빛미디어</a:t>
            </a:r>
            <a:r>
              <a:rPr lang="ko-KR" altLang="en-US" dirty="0"/>
              <a:t> </a:t>
            </a:r>
            <a:r>
              <a:rPr lang="en-US" altLang="ko-KR" dirty="0"/>
              <a:t>2023</a:t>
            </a:r>
            <a:r>
              <a:rPr lang="ko-KR" altLang="en-US" dirty="0"/>
              <a:t>년 </a:t>
            </a:r>
            <a:r>
              <a:rPr lang="en-US" altLang="ko-KR" dirty="0"/>
              <a:t>09</a:t>
            </a:r>
            <a:r>
              <a:rPr lang="ko-KR" altLang="en-US" dirty="0"/>
              <a:t>월 </a:t>
            </a:r>
            <a:r>
              <a:rPr lang="en-US" altLang="ko-KR" dirty="0"/>
              <a:t>08</a:t>
            </a:r>
            <a:r>
              <a:rPr lang="ko-KR" altLang="en-US" dirty="0"/>
              <a:t>일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[</a:t>
            </a:r>
            <a:r>
              <a:rPr lang="ko-KR" altLang="en-US" dirty="0">
                <a:hlinkClick r:id="rId4"/>
              </a:rPr>
              <a:t>국내도서</a:t>
            </a:r>
            <a:r>
              <a:rPr lang="en-US" altLang="ko-KR" dirty="0">
                <a:hlinkClick r:id="rId4"/>
              </a:rPr>
              <a:t>] </a:t>
            </a:r>
            <a:r>
              <a:rPr lang="ko-KR" altLang="en-US" dirty="0">
                <a:hlinkClick r:id="rId4"/>
              </a:rPr>
              <a:t>리눅스 프로그래밍 입문을 위한 리눅스 시스템 기초 및 실습</a:t>
            </a:r>
            <a:endParaRPr lang="ko-KR" altLang="en-US" dirty="0"/>
          </a:p>
          <a:p>
            <a:pPr lvl="1"/>
            <a:r>
              <a:rPr lang="ko-KR" altLang="en-US" dirty="0" err="1"/>
              <a:t>임성락</a:t>
            </a:r>
            <a:r>
              <a:rPr lang="ko-KR" altLang="en-US" dirty="0"/>
              <a:t> 저자</a:t>
            </a:r>
            <a:r>
              <a:rPr lang="en-US" altLang="ko-KR" dirty="0"/>
              <a:t>(</a:t>
            </a:r>
            <a:r>
              <a:rPr lang="ko-KR" altLang="en-US" dirty="0"/>
              <a:t>글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en-US" altLang="ko-KR" dirty="0"/>
              <a:t>21</a:t>
            </a:r>
            <a:r>
              <a:rPr lang="ko-KR" altLang="en-US" dirty="0" err="1"/>
              <a:t>세기사</a:t>
            </a:r>
            <a:r>
              <a:rPr lang="ko-KR" altLang="en-US" dirty="0"/>
              <a:t> </a:t>
            </a:r>
            <a:r>
              <a:rPr lang="en-US" altLang="ko-KR" dirty="0"/>
              <a:t>2022</a:t>
            </a:r>
            <a:r>
              <a:rPr lang="ko-KR" altLang="en-US" dirty="0"/>
              <a:t>년 </a:t>
            </a:r>
            <a:r>
              <a:rPr lang="en-US" altLang="ko-KR" dirty="0"/>
              <a:t>08</a:t>
            </a:r>
            <a:r>
              <a:rPr lang="ko-KR" altLang="en-US" dirty="0"/>
              <a:t>월 </a:t>
            </a:r>
            <a:r>
              <a:rPr lang="en-US" altLang="ko-KR" dirty="0"/>
              <a:t>05</a:t>
            </a:r>
            <a:r>
              <a:rPr lang="ko-KR" altLang="en-US" dirty="0"/>
              <a:t>일</a:t>
            </a:r>
          </a:p>
          <a:p>
            <a:r>
              <a:rPr lang="en-US" altLang="ko-KR" dirty="0">
                <a:hlinkClick r:id="rId5"/>
              </a:rPr>
              <a:t>[</a:t>
            </a:r>
            <a:r>
              <a:rPr lang="ko-KR" altLang="en-US" dirty="0">
                <a:hlinkClick r:id="rId5"/>
              </a:rPr>
              <a:t>국내도서</a:t>
            </a:r>
            <a:r>
              <a:rPr lang="en-US" altLang="ko-KR" dirty="0">
                <a:hlinkClick r:id="rId5"/>
              </a:rPr>
              <a:t>] </a:t>
            </a:r>
            <a:r>
              <a:rPr lang="ko-KR" altLang="en-US" dirty="0">
                <a:hlinkClick r:id="rId5"/>
              </a:rPr>
              <a:t>모두의 리눅스</a:t>
            </a:r>
            <a:endParaRPr lang="ko-KR" altLang="en-US" dirty="0"/>
          </a:p>
          <a:p>
            <a:pPr lvl="1"/>
            <a:r>
              <a:rPr lang="ko-KR" altLang="en-US" dirty="0"/>
              <a:t>누구나 쉽게 시작하는 리눅스 기초 </a:t>
            </a:r>
            <a:r>
              <a:rPr lang="en-US" altLang="ko-KR" dirty="0"/>
              <a:t>(</a:t>
            </a:r>
            <a:r>
              <a:rPr lang="ko-KR" altLang="en-US" dirty="0"/>
              <a:t>모두의 시리즈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ko-KR" altLang="en-US" dirty="0" err="1"/>
              <a:t>미야케</a:t>
            </a:r>
            <a:r>
              <a:rPr lang="ko-KR" altLang="en-US" dirty="0"/>
              <a:t> </a:t>
            </a:r>
            <a:r>
              <a:rPr lang="ko-KR" altLang="en-US" dirty="0" err="1"/>
              <a:t>히데아키</a:t>
            </a:r>
            <a:r>
              <a:rPr lang="ko-KR" altLang="en-US" dirty="0"/>
              <a:t> 저자</a:t>
            </a:r>
            <a:r>
              <a:rPr lang="en-US" altLang="ko-KR" dirty="0"/>
              <a:t>(</a:t>
            </a:r>
            <a:r>
              <a:rPr lang="ko-KR" altLang="en-US" dirty="0"/>
              <a:t>글</a:t>
            </a:r>
            <a:r>
              <a:rPr lang="en-US" altLang="ko-KR" dirty="0"/>
              <a:t>)</a:t>
            </a:r>
            <a:r>
              <a:rPr lang="ko-KR" altLang="en-US" dirty="0"/>
              <a:t>  </a:t>
            </a:r>
            <a:r>
              <a:rPr lang="en-US" altLang="ko-KR" dirty="0"/>
              <a:t>| </a:t>
            </a:r>
            <a:r>
              <a:rPr lang="ko-KR" altLang="en-US" dirty="0" err="1"/>
              <a:t>오스미</a:t>
            </a:r>
            <a:r>
              <a:rPr lang="ko-KR" altLang="en-US" dirty="0"/>
              <a:t> </a:t>
            </a:r>
            <a:r>
              <a:rPr lang="ko-KR" altLang="en-US" dirty="0" err="1"/>
              <a:t>유스케</a:t>
            </a:r>
            <a:r>
              <a:rPr lang="ko-KR" altLang="en-US" dirty="0"/>
              <a:t> 저자</a:t>
            </a:r>
            <a:r>
              <a:rPr lang="en-US" altLang="ko-KR" dirty="0"/>
              <a:t>(</a:t>
            </a:r>
            <a:r>
              <a:rPr lang="ko-KR" altLang="en-US" dirty="0"/>
              <a:t>글</a:t>
            </a:r>
            <a:r>
              <a:rPr lang="en-US" altLang="ko-KR" dirty="0"/>
              <a:t>)</a:t>
            </a:r>
            <a:r>
              <a:rPr lang="ko-KR" altLang="en-US" dirty="0"/>
              <a:t>  </a:t>
            </a:r>
            <a:r>
              <a:rPr lang="en-US" altLang="ko-KR" dirty="0"/>
              <a:t>| </a:t>
            </a:r>
            <a:r>
              <a:rPr lang="ko-KR" altLang="en-US" dirty="0"/>
              <a:t>이동규 번역</a:t>
            </a:r>
          </a:p>
          <a:p>
            <a:pPr lvl="1"/>
            <a:r>
              <a:rPr lang="ko-KR" altLang="en-US" dirty="0"/>
              <a:t>길벗 </a:t>
            </a:r>
            <a:r>
              <a:rPr lang="en-US" altLang="ko-KR" dirty="0"/>
              <a:t>2021</a:t>
            </a:r>
            <a:r>
              <a:rPr lang="ko-KR" altLang="en-US" dirty="0"/>
              <a:t>년 </a:t>
            </a:r>
            <a:r>
              <a:rPr lang="en-US" altLang="ko-KR" dirty="0"/>
              <a:t>12</a:t>
            </a:r>
            <a:r>
              <a:rPr lang="ko-KR" altLang="en-US" dirty="0"/>
              <a:t>월 </a:t>
            </a:r>
            <a:r>
              <a:rPr lang="en-US" altLang="ko-KR" dirty="0"/>
              <a:t>24</a:t>
            </a:r>
            <a:r>
              <a:rPr lang="ko-KR" altLang="en-US" dirty="0"/>
              <a:t>일</a:t>
            </a:r>
          </a:p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68A443-927E-08A5-D1C1-D0084662C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37576" y="6509462"/>
            <a:ext cx="3086100" cy="212011"/>
          </a:xfrm>
        </p:spPr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B33B17-D4A8-0394-9B50-AB1E2BC0D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3906" y="6509462"/>
            <a:ext cx="2057400" cy="212011"/>
          </a:xfrm>
        </p:spPr>
        <p:txBody>
          <a:bodyPr/>
          <a:lstStyle/>
          <a:p>
            <a:fld id="{2F00E46C-ED49-42AD-BB6D-7499E1F08A71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8051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VirtualBox</a:t>
            </a:r>
            <a:r>
              <a:rPr lang="en-US" altLang="ko-KR" dirty="0"/>
              <a:t> </a:t>
            </a:r>
            <a:r>
              <a:rPr lang="ko-KR" altLang="en-US" dirty="0"/>
              <a:t>다운로드 및 설치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516713BA-E060-F697-203D-A4E3994EC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F87DB-B04B-4D51-BE40-3AFCDFA07F7F}" type="slidenum">
              <a:rPr lang="en-US" altLang="ko-KR" smtClean="0"/>
              <a:pPr/>
              <a:t>50</a:t>
            </a:fld>
            <a:endParaRPr lang="en-US" altLang="ko-KR"/>
          </a:p>
        </p:txBody>
      </p:sp>
      <p:pic>
        <p:nvPicPr>
          <p:cNvPr id="1025" name="_x222575824" descr="EMB000058b01c8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5" y="1108887"/>
            <a:ext cx="5374888" cy="351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b="1"/>
          </a:p>
        </p:txBody>
      </p:sp>
      <p:pic>
        <p:nvPicPr>
          <p:cNvPr id="1027" name="_x127443432" descr="EMB000058b01c8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301" y="3186467"/>
            <a:ext cx="550333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B294876C-6434-DEC0-A15A-5D59F1CC6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5747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리눅스 설치 방법 </a:t>
            </a:r>
            <a:r>
              <a:rPr lang="en-US" altLang="ko-KR" dirty="0"/>
              <a:t>(</a:t>
            </a:r>
            <a:r>
              <a:rPr lang="ko-KR" altLang="en-US" dirty="0"/>
              <a:t>가상 </a:t>
            </a:r>
            <a:r>
              <a:rPr lang="ko-KR" altLang="en-US" dirty="0" err="1"/>
              <a:t>머신에</a:t>
            </a:r>
            <a:r>
              <a:rPr lang="ko-KR" altLang="en-US" dirty="0"/>
              <a:t> 설치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가상 머신</a:t>
            </a:r>
            <a:r>
              <a:rPr lang="en-US" altLang="ko-KR" dirty="0"/>
              <a:t>(Virtual Machine)</a:t>
            </a:r>
          </a:p>
          <a:p>
            <a:pPr lvl="1"/>
            <a:r>
              <a:rPr lang="ko-KR" altLang="en-US" dirty="0"/>
              <a:t>컴퓨터 하드웨어</a:t>
            </a:r>
            <a:r>
              <a:rPr lang="en-US" altLang="ko-KR" dirty="0"/>
              <a:t>(CPU, MEMORY, DISK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를 추상화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마치 실제 하드웨어와 같은 환경을 소프트웨어로 제공</a:t>
            </a:r>
            <a:endParaRPr lang="en-US" altLang="ko-KR" dirty="0"/>
          </a:p>
          <a:p>
            <a:pPr lvl="1"/>
            <a:r>
              <a:rPr lang="en-US" altLang="ko-KR" dirty="0"/>
              <a:t>MS </a:t>
            </a:r>
            <a:r>
              <a:rPr lang="ko-KR" altLang="en-US" dirty="0"/>
              <a:t>윈도우에 가상 머신 설치하고 그 위에 리눅스 설치 가능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MS </a:t>
            </a:r>
            <a:r>
              <a:rPr lang="ko-KR" altLang="en-US" dirty="0"/>
              <a:t>윈도우는 호스트 운영체제</a:t>
            </a:r>
            <a:r>
              <a:rPr lang="en-US" altLang="ko-KR" dirty="0"/>
              <a:t>,</a:t>
            </a:r>
            <a:r>
              <a:rPr lang="ko-KR" altLang="en-US" dirty="0"/>
              <a:t> 리눅스는 게스트 운영체제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가상 머신 소프트웨어</a:t>
            </a:r>
            <a:endParaRPr lang="en-US" altLang="ko-KR" dirty="0"/>
          </a:p>
          <a:p>
            <a:pPr lvl="1"/>
            <a:r>
              <a:rPr lang="en-US" altLang="ko-KR" dirty="0"/>
              <a:t>VirtualBox</a:t>
            </a:r>
          </a:p>
          <a:p>
            <a:pPr lvl="2"/>
            <a:r>
              <a:rPr lang="en-US" altLang="ko-KR" dirty="0"/>
              <a:t>Oracle </a:t>
            </a:r>
            <a:r>
              <a:rPr lang="ko-KR" altLang="en-US" dirty="0"/>
              <a:t>사에서 제공하는 무료 소프트웨어</a:t>
            </a:r>
            <a:endParaRPr lang="en-US" altLang="ko-KR" dirty="0"/>
          </a:p>
          <a:p>
            <a:pPr lvl="1"/>
            <a:r>
              <a:rPr lang="en-US" altLang="ko-KR" dirty="0" err="1"/>
              <a:t>Vmware</a:t>
            </a:r>
            <a:r>
              <a:rPr lang="en-US" altLang="ko-KR" dirty="0"/>
              <a:t> Workstation Player</a:t>
            </a:r>
          </a:p>
          <a:p>
            <a:pPr lvl="2"/>
            <a:r>
              <a:rPr lang="ko-KR" altLang="en-US" dirty="0"/>
              <a:t>유료 소프트웨어이나 비상업적 개인 용도로는 무료</a:t>
            </a:r>
            <a:endParaRPr lang="en-US" altLang="ko-KR" dirty="0"/>
          </a:p>
          <a:p>
            <a:pPr lvl="1"/>
            <a:r>
              <a:rPr lang="en-US" altLang="ko-KR" dirty="0"/>
              <a:t>Hyper V</a:t>
            </a:r>
          </a:p>
          <a:p>
            <a:pPr lvl="2"/>
            <a:r>
              <a:rPr lang="en-US" altLang="ko-KR" b="0" i="0" dirty="0">
                <a:solidFill>
                  <a:srgbClr val="444444"/>
                </a:solidFill>
                <a:effectLst/>
                <a:latin typeface="Meiryo" panose="020B0400000000000000" pitchFamily="34" charset="-128"/>
                <a:ea typeface="Meiryo" panose="020B0400000000000000" pitchFamily="34" charset="-128"/>
              </a:rPr>
              <a:t>MS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Meiryo" panose="020B0400000000000000" pitchFamily="34" charset="-128"/>
                <a:ea typeface="Meiryo" panose="020B0400000000000000" pitchFamily="34" charset="-128"/>
              </a:rPr>
              <a:t>에서 개발한 네이티브 가상 환경 기능</a:t>
            </a:r>
            <a:endParaRPr lang="en-US" altLang="ko-KR" b="0" i="0" dirty="0">
              <a:solidFill>
                <a:srgbClr val="444444"/>
              </a:solidFill>
              <a:effectLst/>
              <a:latin typeface="Meiryo" panose="020B0400000000000000" pitchFamily="34" charset="-128"/>
              <a:ea typeface="Meiryo" panose="020B0400000000000000" pitchFamily="34" charset="-128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F87DB-B04B-4D51-BE40-3AFCDFA07F7F}" type="slidenum">
              <a:rPr lang="en-US" altLang="ko-KR" smtClean="0"/>
              <a:pPr/>
              <a:t>51</a:t>
            </a:fld>
            <a:endParaRPr lang="en-US" altLang="ko-KR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AEBE2E0D-AB24-1D02-EF5F-BCF447F1E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6781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VirtualBox</a:t>
            </a:r>
            <a:r>
              <a:rPr lang="en-US" altLang="ko-KR" dirty="0"/>
              <a:t> </a:t>
            </a:r>
            <a:r>
              <a:rPr lang="ko-KR" altLang="en-US" dirty="0"/>
              <a:t>다운로드 및 설치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516713BA-E060-F697-203D-A4E3994EC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F87DB-B04B-4D51-BE40-3AFCDFA07F7F}" type="slidenum">
              <a:rPr lang="en-US" altLang="ko-KR" smtClean="0"/>
              <a:pPr/>
              <a:t>52</a:t>
            </a:fld>
            <a:endParaRPr lang="en-US" altLang="ko-KR"/>
          </a:p>
        </p:txBody>
      </p:sp>
      <p:pic>
        <p:nvPicPr>
          <p:cNvPr id="1025" name="_x222575824" descr="EMB000058b01c8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5" y="1108887"/>
            <a:ext cx="5374888" cy="351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b="1"/>
          </a:p>
        </p:txBody>
      </p:sp>
      <p:pic>
        <p:nvPicPr>
          <p:cNvPr id="1027" name="_x127443432" descr="EMB000058b01c8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301" y="3186467"/>
            <a:ext cx="550333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B294876C-6434-DEC0-A15A-5D59F1CC6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9175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VirtualBox </a:t>
            </a:r>
            <a:r>
              <a:rPr lang="ko-KR" altLang="en-US" dirty="0"/>
              <a:t>에 우분투 리눅스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1. [</a:t>
            </a:r>
            <a:r>
              <a:rPr lang="ko-KR" altLang="en-US" sz="2000" dirty="0"/>
              <a:t>새로 만들기</a:t>
            </a:r>
            <a:r>
              <a:rPr lang="en-US" altLang="ko-KR" sz="2000" dirty="0"/>
              <a:t>] : </a:t>
            </a:r>
            <a:r>
              <a:rPr lang="ko-KR" altLang="en-US" sz="2000" dirty="0"/>
              <a:t>다음과 같이 설정하여 새로운 가상 </a:t>
            </a:r>
            <a:r>
              <a:rPr lang="ko-KR" altLang="en-US" sz="2000" dirty="0" err="1"/>
              <a:t>머신을</a:t>
            </a:r>
            <a:r>
              <a:rPr lang="ko-KR" altLang="en-US" sz="2000" dirty="0"/>
              <a:t> 만든다</a:t>
            </a:r>
            <a:r>
              <a:rPr lang="en-US" altLang="ko-KR" sz="2000" dirty="0"/>
              <a:t>.</a:t>
            </a:r>
            <a:endParaRPr lang="ko-KR" altLang="en-US" sz="2000" dirty="0"/>
          </a:p>
          <a:p>
            <a:pPr marL="220663" lvl="1" indent="0">
              <a:buNone/>
            </a:pPr>
            <a:r>
              <a:rPr lang="ko-KR" altLang="en-US" sz="1800" dirty="0"/>
              <a:t>가상 </a:t>
            </a:r>
            <a:r>
              <a:rPr lang="ko-KR" altLang="en-US" sz="1800" dirty="0" err="1"/>
              <a:t>머신의</a:t>
            </a:r>
            <a:r>
              <a:rPr lang="ko-KR" altLang="en-US" sz="1800" dirty="0"/>
              <a:t> 이름과 머신 폴더를 선택하고 설치할 운영체제의 종류와 버전을 선택한다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20663" lvl="1" indent="0">
              <a:buNone/>
            </a:pPr>
            <a:r>
              <a:rPr lang="ko-KR" altLang="en-US" sz="1800" dirty="0"/>
              <a:t>사용할 메모리의 크기를 설정한다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20663" lvl="1" indent="0">
              <a:buNone/>
            </a:pPr>
            <a:r>
              <a:rPr lang="ko-KR" altLang="en-US" sz="1800" dirty="0"/>
              <a:t>가상 하드디스크를 만든다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0" indent="0">
              <a:buNone/>
            </a:pPr>
            <a:r>
              <a:rPr lang="en-US" altLang="ko-KR" sz="2000" dirty="0"/>
              <a:t>2. [</a:t>
            </a:r>
            <a:r>
              <a:rPr lang="ko-KR" altLang="en-US" sz="2000" dirty="0"/>
              <a:t>설정</a:t>
            </a:r>
            <a:r>
              <a:rPr lang="en-US" altLang="ko-KR" sz="2000" dirty="0"/>
              <a:t>(S)] :</a:t>
            </a:r>
            <a:r>
              <a:rPr lang="ko-KR" altLang="en-US" sz="2000" dirty="0"/>
              <a:t> 저장소에서 다운받았던 우분투 설치 </a:t>
            </a:r>
            <a:r>
              <a:rPr lang="en-US" altLang="ko-KR" sz="2000" dirty="0"/>
              <a:t>ISO </a:t>
            </a:r>
            <a:r>
              <a:rPr lang="ko-KR" altLang="en-US" sz="2000" dirty="0"/>
              <a:t>파일을 선택한다</a:t>
            </a:r>
            <a:r>
              <a:rPr lang="en-US" altLang="ko-KR" sz="2000" dirty="0"/>
              <a:t>.</a:t>
            </a:r>
            <a:endParaRPr lang="ko-KR" altLang="en-US" sz="2000" dirty="0"/>
          </a:p>
          <a:p>
            <a:pPr marL="0" indent="0">
              <a:buNone/>
            </a:pPr>
            <a:r>
              <a:rPr lang="en-US" altLang="ko-KR" sz="2000" dirty="0"/>
              <a:t>3. [</a:t>
            </a:r>
            <a:r>
              <a:rPr lang="ko-KR" altLang="en-US" sz="2000" dirty="0"/>
              <a:t>시작</a:t>
            </a:r>
            <a:r>
              <a:rPr lang="en-US" altLang="ko-KR" sz="2000" dirty="0"/>
              <a:t>]</a:t>
            </a:r>
            <a:r>
              <a:rPr lang="ko-KR" altLang="en-US" sz="2000" dirty="0"/>
              <a:t> </a:t>
            </a:r>
            <a:r>
              <a:rPr lang="en-US" altLang="ko-KR" sz="2000" dirty="0"/>
              <a:t>: </a:t>
            </a:r>
            <a:r>
              <a:rPr lang="ko-KR" altLang="en-US" sz="2000" dirty="0"/>
              <a:t>우분투 설치 </a:t>
            </a:r>
            <a:r>
              <a:rPr lang="en-US" altLang="ko-KR" sz="2000" dirty="0"/>
              <a:t>ISO </a:t>
            </a:r>
            <a:r>
              <a:rPr lang="ko-KR" altLang="en-US" sz="2000" dirty="0"/>
              <a:t>파일을 이용하여 우분투로 부팅이 진행된다</a:t>
            </a:r>
            <a:r>
              <a:rPr lang="en-US" altLang="ko-KR" sz="2000" dirty="0"/>
              <a:t>.</a:t>
            </a:r>
            <a:endParaRPr lang="ko-KR" altLang="en-US" sz="2000" dirty="0"/>
          </a:p>
          <a:p>
            <a:pPr marL="0" indent="0">
              <a:buNone/>
            </a:pPr>
            <a:r>
              <a:rPr lang="en-US" altLang="ko-KR" sz="2000" dirty="0"/>
              <a:t>4. [</a:t>
            </a:r>
            <a:r>
              <a:rPr lang="ko-KR" altLang="en-US" sz="2000" dirty="0"/>
              <a:t>우분투 설치</a:t>
            </a:r>
            <a:r>
              <a:rPr lang="en-US" altLang="ko-KR" sz="2000" dirty="0"/>
              <a:t>] :</a:t>
            </a:r>
            <a:r>
              <a:rPr lang="ko-KR" altLang="en-US" sz="2000" dirty="0"/>
              <a:t> 우분투 설치를 시작한다</a:t>
            </a:r>
            <a:r>
              <a:rPr lang="en-US" altLang="ko-KR" sz="2000" dirty="0"/>
              <a:t>. </a:t>
            </a:r>
            <a:endParaRPr lang="ko-KR" altLang="en-US" sz="2000" dirty="0"/>
          </a:p>
          <a:p>
            <a:pPr marL="220663" lvl="1" indent="0">
              <a:buNone/>
            </a:pPr>
            <a:r>
              <a:rPr lang="ko-KR" altLang="en-US" sz="1800" dirty="0"/>
              <a:t>우분투 설치 과정은 교재 홈페이지에서 제공하는 보조 교재를 참고하기 바란다</a:t>
            </a:r>
            <a:r>
              <a:rPr lang="en-US" altLang="ko-KR" sz="1800" dirty="0"/>
              <a:t>. </a:t>
            </a:r>
            <a:endParaRPr lang="ko-KR" altLang="en-US" sz="1800" dirty="0"/>
          </a:p>
          <a:p>
            <a:pPr marL="0" indent="0">
              <a:buNone/>
            </a:pPr>
            <a:r>
              <a:rPr lang="en-US" altLang="ko-KR" sz="2000" dirty="0"/>
              <a:t>5. </a:t>
            </a:r>
            <a:r>
              <a:rPr lang="ko-KR" altLang="en-US" sz="2000" dirty="0"/>
              <a:t>우분투 설치 후 </a:t>
            </a:r>
            <a:r>
              <a:rPr lang="en-US" altLang="ko-KR" sz="2000" dirty="0"/>
              <a:t>: [</a:t>
            </a:r>
            <a:r>
              <a:rPr lang="ko-KR" altLang="en-US" sz="2000" dirty="0"/>
              <a:t>시작</a:t>
            </a:r>
            <a:r>
              <a:rPr lang="en-US" altLang="ko-KR" sz="2000" dirty="0"/>
              <a:t>]</a:t>
            </a:r>
            <a:r>
              <a:rPr lang="ko-KR" altLang="en-US" sz="2000" dirty="0"/>
              <a:t>을 선택하여 설치된 우분투 실행</a:t>
            </a:r>
          </a:p>
          <a:p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F87DB-B04B-4D51-BE40-3AFCDFA07F7F}" type="slidenum">
              <a:rPr lang="en-US" altLang="ko-KR" smtClean="0"/>
              <a:pPr/>
              <a:t>53</a:t>
            </a:fld>
            <a:endParaRPr lang="en-US" altLang="ko-KR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1A4EE3ED-1CCD-FEC6-3E8E-45B87C5AE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1282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VirtualBox </a:t>
            </a:r>
            <a:r>
              <a:rPr lang="ko-KR" altLang="en-US" dirty="0"/>
              <a:t>에 우분투 리눅스 설치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F87DB-B04B-4D51-BE40-3AFCDFA07F7F}" type="slidenum">
              <a:rPr lang="en-US" altLang="ko-KR" smtClean="0"/>
              <a:pPr/>
              <a:t>54</a:t>
            </a:fld>
            <a:endParaRPr lang="en-US" altLang="ko-KR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FC6510EF-AD1B-898D-A401-9D58BC8BB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  <p:pic>
        <p:nvPicPr>
          <p:cNvPr id="11" name="_x127434432" descr="EMB000058b01c85">
            <a:extLst>
              <a:ext uri="{FF2B5EF4-FFF2-40B4-BE49-F238E27FC236}">
                <a16:creationId xmlns:a16="http://schemas.microsoft.com/office/drawing/2014/main" id="{E7C04348-3CEF-389B-5CBA-2ADAD8D20BD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424" y="1200150"/>
            <a:ext cx="6928614" cy="521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7750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우분투 리눅스 설치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[Ubuntu </a:t>
            </a:r>
            <a:r>
              <a:rPr lang="ko-KR" altLang="en-US" dirty="0"/>
              <a:t>설치</a:t>
            </a:r>
            <a:r>
              <a:rPr lang="en-US" altLang="ko-KR" dirty="0"/>
              <a:t>] </a:t>
            </a:r>
            <a:r>
              <a:rPr lang="ko-KR" altLang="en-US" dirty="0"/>
              <a:t>선택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F87DB-B04B-4D51-BE40-3AFCDFA07F7F}" type="slidenum">
              <a:rPr lang="en-US" altLang="ko-KR" smtClean="0"/>
              <a:pPr/>
              <a:t>55</a:t>
            </a:fld>
            <a:endParaRPr lang="en-US" altLang="ko-KR"/>
          </a:p>
        </p:txBody>
      </p:sp>
      <p:pic>
        <p:nvPicPr>
          <p:cNvPr id="1025" name="_x352177952" descr="EMB000073e42ed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060848"/>
            <a:ext cx="4104456" cy="344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9AACE93B-C71B-F171-7B06-DE61C8F26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4883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우분투 리눅스 설치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설치 옵션 선택</a:t>
            </a:r>
            <a:endParaRPr lang="en-US" altLang="ko-KR" dirty="0"/>
          </a:p>
          <a:p>
            <a:pPr lvl="1"/>
            <a:r>
              <a:rPr lang="ko-KR" altLang="en-US" dirty="0"/>
              <a:t>대부분 기본 설정 유지</a:t>
            </a:r>
            <a:endParaRPr lang="en-US" altLang="ko-KR" dirty="0"/>
          </a:p>
          <a:p>
            <a:pPr lvl="1"/>
            <a:r>
              <a:rPr lang="ko-KR" altLang="en-US" dirty="0"/>
              <a:t>최소설치</a:t>
            </a:r>
            <a:endParaRPr lang="en-US" altLang="ko-KR" dirty="0"/>
          </a:p>
          <a:p>
            <a:pPr lvl="1"/>
            <a:r>
              <a:rPr lang="ko-KR" altLang="en-US" dirty="0"/>
              <a:t>컴퓨터 이름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ubuntu-ds02</a:t>
            </a:r>
          </a:p>
          <a:p>
            <a:pPr lvl="1"/>
            <a:r>
              <a:rPr lang="ko-KR" altLang="en-US" dirty="0"/>
              <a:t>사용자명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lect</a:t>
            </a:r>
            <a:endParaRPr lang="en-US" altLang="ko-KR" dirty="0"/>
          </a:p>
          <a:p>
            <a:pPr lvl="1"/>
            <a:r>
              <a:rPr lang="ko-KR" altLang="en-US" dirty="0"/>
              <a:t>암호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5349</a:t>
            </a:r>
          </a:p>
          <a:p>
            <a:r>
              <a:rPr lang="ko-KR" altLang="en-US" dirty="0"/>
              <a:t>설치 진행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F87DB-B04B-4D51-BE40-3AFCDFA07F7F}" type="slidenum">
              <a:rPr lang="en-US" altLang="ko-KR" smtClean="0"/>
              <a:pPr/>
              <a:t>56</a:t>
            </a:fld>
            <a:endParaRPr lang="en-US" altLang="ko-KR"/>
          </a:p>
        </p:txBody>
      </p:sp>
      <p:pic>
        <p:nvPicPr>
          <p:cNvPr id="1027" name="_x448468864" descr="EMB000073e42ec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509" y="2668854"/>
            <a:ext cx="4685611" cy="384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391E8787-257B-6DC4-6D68-629E6132A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3348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우분투 리눅스 설치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사용자 설정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F87DB-B04B-4D51-BE40-3AFCDFA07F7F}" type="slidenum">
              <a:rPr lang="en-US" altLang="ko-KR" smtClean="0"/>
              <a:pPr/>
              <a:t>57</a:t>
            </a:fld>
            <a:endParaRPr lang="en-US" altLang="ko-KR"/>
          </a:p>
        </p:txBody>
      </p:sp>
      <p:pic>
        <p:nvPicPr>
          <p:cNvPr id="3073" name="_x446081096" descr="EMB000073e42e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975" y="2132857"/>
            <a:ext cx="4282281" cy="35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E627DC1E-2873-4F6E-1C62-3BEF52F8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707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우분투 리눅스 설치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다시 시작 및 재부팅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F87DB-B04B-4D51-BE40-3AFCDFA07F7F}" type="slidenum">
              <a:rPr lang="en-US" altLang="ko-KR" smtClean="0"/>
              <a:pPr/>
              <a:t>58</a:t>
            </a:fld>
            <a:endParaRPr lang="en-US" altLang="ko-KR"/>
          </a:p>
        </p:txBody>
      </p:sp>
      <p:pic>
        <p:nvPicPr>
          <p:cNvPr id="2049" name="_x352177952" descr="EMB000073e42ed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944519"/>
            <a:ext cx="4099000" cy="327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_x446079008" descr="EMB000073e42ed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7" y="1944519"/>
            <a:ext cx="3941617" cy="328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98A6702F-CDB5-D446-6617-142B5AACC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8111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1.5 </a:t>
            </a:r>
            <a:r>
              <a:rPr lang="ko-KR" altLang="en-US" dirty="0"/>
              <a:t>우분투 데스크톱 환경</a:t>
            </a:r>
            <a:br>
              <a:rPr lang="ko-KR" altLang="en-US" dirty="0"/>
            </a:br>
            <a:endParaRPr lang="en-US" altLang="ko-KR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BA8A21C5-4B1A-8268-4FD7-9AAA8E2C1F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201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BEA8D-7D75-2DE5-F751-891326C46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교재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8704F5-85F7-F7F2-E144-A73CFD47B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DEB803-505C-8F9F-F895-228518876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304DD39-FA6D-97EF-F369-8419FF24C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8" name="Picture 2" descr="그림으로 배우는 리눅스 구조 대표 이미지">
            <a:extLst>
              <a:ext uri="{FF2B5EF4-FFF2-40B4-BE49-F238E27FC236}">
                <a16:creationId xmlns:a16="http://schemas.microsoft.com/office/drawing/2014/main" id="{0AFFD09A-CCF2-A46C-6230-68598176C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38" y="1199626"/>
            <a:ext cx="4065215" cy="521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6A29A7B-36A8-0E76-270B-3B8B6BF4B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46" y="1199626"/>
            <a:ext cx="4176736" cy="527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750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우분투 데스크톱 환경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GNOME</a:t>
            </a:r>
          </a:p>
          <a:p>
            <a:pPr lvl="1"/>
            <a:r>
              <a:rPr lang="ko-KR" altLang="en-US" dirty="0" err="1"/>
              <a:t>레드햇</a:t>
            </a:r>
            <a:r>
              <a:rPr lang="en-US" altLang="ko-KR" dirty="0"/>
              <a:t>, CentOS, </a:t>
            </a:r>
            <a:r>
              <a:rPr lang="ko-KR" altLang="en-US" dirty="0"/>
              <a:t>우분투 리눅스 모두 데스크톱 환경으로 </a:t>
            </a:r>
            <a:r>
              <a:rPr lang="en-US" altLang="ko-KR" dirty="0"/>
              <a:t>GNOME</a:t>
            </a:r>
            <a:r>
              <a:rPr lang="ko-KR" altLang="en-US" dirty="0"/>
              <a:t>을 사용</a:t>
            </a:r>
            <a:endParaRPr lang="en-US" altLang="ko-KR" dirty="0"/>
          </a:p>
          <a:p>
            <a:pPr lvl="1"/>
            <a:r>
              <a:rPr lang="ko-KR" altLang="en-US" dirty="0"/>
              <a:t>바탕화면과 왼쪽 </a:t>
            </a:r>
            <a:r>
              <a:rPr lang="ko-KR" altLang="en-US" dirty="0" err="1"/>
              <a:t>사이드바</a:t>
            </a:r>
            <a:r>
              <a:rPr lang="ko-KR" altLang="en-US" dirty="0"/>
              <a:t> 그리고 </a:t>
            </a:r>
            <a:r>
              <a:rPr lang="ko-KR" altLang="en-US" dirty="0" err="1"/>
              <a:t>상단바로</a:t>
            </a:r>
            <a:r>
              <a:rPr lang="ko-KR" altLang="en-US" dirty="0"/>
              <a:t> 구성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60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C06859-E5BD-4EC3-87D6-CFFE77284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756" y="2953397"/>
            <a:ext cx="4500500" cy="3375375"/>
          </a:xfrm>
          <a:prstGeom prst="rect">
            <a:avLst/>
          </a:prstGeom>
        </p:spPr>
      </p:pic>
      <p:sp>
        <p:nvSpPr>
          <p:cNvPr id="8" name="_x391016216">
            <a:extLst>
              <a:ext uri="{FF2B5EF4-FFF2-40B4-BE49-F238E27FC236}">
                <a16:creationId xmlns:a16="http://schemas.microsoft.com/office/drawing/2014/main" id="{5B9429C4-557F-4D9E-B681-34C6E6C694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4631" y="3221238"/>
            <a:ext cx="915114" cy="184150"/>
          </a:xfrm>
          <a:prstGeom prst="rect">
            <a:avLst/>
          </a:prstGeom>
          <a:solidFill>
            <a:srgbClr val="F4DDED"/>
          </a:solidFill>
          <a:ln w="4191">
            <a:solidFill>
              <a:srgbClr val="C7525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</a:rPr>
              <a:t>파이어폭스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_x155443432">
            <a:extLst>
              <a:ext uri="{FF2B5EF4-FFF2-40B4-BE49-F238E27FC236}">
                <a16:creationId xmlns:a16="http://schemas.microsoft.com/office/drawing/2014/main" id="{E719E97F-DC2B-4665-A27C-0B8C0E434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6694" y="3968776"/>
            <a:ext cx="915114" cy="184150"/>
          </a:xfrm>
          <a:prstGeom prst="rect">
            <a:avLst/>
          </a:prstGeom>
          <a:solidFill>
            <a:srgbClr val="F4DDED"/>
          </a:solidFill>
          <a:ln w="4191">
            <a:solidFill>
              <a:srgbClr val="C7525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</a:rPr>
              <a:t>파일 관리자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_x392375408">
            <a:extLst>
              <a:ext uri="{FF2B5EF4-FFF2-40B4-BE49-F238E27FC236}">
                <a16:creationId xmlns:a16="http://schemas.microsoft.com/office/drawing/2014/main" id="{8ECF9E1E-E76E-47E8-877C-45F81EBC2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6694" y="3616700"/>
            <a:ext cx="915114" cy="184150"/>
          </a:xfrm>
          <a:prstGeom prst="rect">
            <a:avLst/>
          </a:prstGeom>
          <a:solidFill>
            <a:srgbClr val="F4DDED"/>
          </a:solidFill>
          <a:ln w="4191">
            <a:solidFill>
              <a:srgbClr val="C7525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</a:rPr>
              <a:t>썬더버드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_x392374048">
            <a:extLst>
              <a:ext uri="{FF2B5EF4-FFF2-40B4-BE49-F238E27FC236}">
                <a16:creationId xmlns:a16="http://schemas.microsoft.com/office/drawing/2014/main" id="{CE825804-14A5-42F5-BE4E-A5EE6A5CD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4631" y="4381718"/>
            <a:ext cx="915114" cy="184150"/>
          </a:xfrm>
          <a:prstGeom prst="rect">
            <a:avLst/>
          </a:prstGeom>
          <a:solidFill>
            <a:srgbClr val="F4DDED"/>
          </a:solidFill>
          <a:ln w="4191">
            <a:solidFill>
              <a:srgbClr val="C7525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</a:rPr>
              <a:t>리듬박스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_x392376608">
            <a:extLst>
              <a:ext uri="{FF2B5EF4-FFF2-40B4-BE49-F238E27FC236}">
                <a16:creationId xmlns:a16="http://schemas.microsoft.com/office/drawing/2014/main" id="{CB2501BE-00FF-4C2F-89FC-F010BDDAB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6694" y="4755487"/>
            <a:ext cx="915114" cy="184150"/>
          </a:xfrm>
          <a:prstGeom prst="rect">
            <a:avLst/>
          </a:prstGeom>
          <a:solidFill>
            <a:srgbClr val="F4DDED"/>
          </a:solidFill>
          <a:ln w="4191">
            <a:solidFill>
              <a:srgbClr val="C7525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LibreOffice</a:t>
            </a:r>
            <a:endParaRPr kumimoji="0" lang="en-US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_x392375968">
            <a:extLst>
              <a:ext uri="{FF2B5EF4-FFF2-40B4-BE49-F238E27FC236}">
                <a16:creationId xmlns:a16="http://schemas.microsoft.com/office/drawing/2014/main" id="{4D409D52-599E-474C-BB47-1ECDB89FD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4631" y="5129256"/>
            <a:ext cx="915114" cy="184150"/>
          </a:xfrm>
          <a:prstGeom prst="rect">
            <a:avLst/>
          </a:prstGeom>
          <a:solidFill>
            <a:srgbClr val="F4DDED"/>
          </a:solidFill>
          <a:ln w="4191">
            <a:solidFill>
              <a:srgbClr val="C7525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</a:rPr>
              <a:t>소프트웨어센터</a:t>
            </a:r>
            <a:r>
              <a:rPr kumimoji="0" lang="ko-KR" altLang="en-US" sz="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</a:rPr>
              <a:t> </a:t>
            </a: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_x392379008">
            <a:extLst>
              <a:ext uri="{FF2B5EF4-FFF2-40B4-BE49-F238E27FC236}">
                <a16:creationId xmlns:a16="http://schemas.microsoft.com/office/drawing/2014/main" id="{D2EC6976-6A84-42EF-A0C9-1B1165AF7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6694" y="6042226"/>
            <a:ext cx="915114" cy="184150"/>
          </a:xfrm>
          <a:prstGeom prst="rect">
            <a:avLst/>
          </a:prstGeom>
          <a:solidFill>
            <a:srgbClr val="F4DDED"/>
          </a:solidFill>
          <a:ln w="4191">
            <a:solidFill>
              <a:srgbClr val="C7525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</a:rPr>
              <a:t>프로그램 표시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_x392375168">
            <a:extLst>
              <a:ext uri="{FF2B5EF4-FFF2-40B4-BE49-F238E27FC236}">
                <a16:creationId xmlns:a16="http://schemas.microsoft.com/office/drawing/2014/main" id="{B63EF889-79A7-41CF-9151-3DD2B4C2D3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4631" y="5505551"/>
            <a:ext cx="915114" cy="184150"/>
          </a:xfrm>
          <a:prstGeom prst="rect">
            <a:avLst/>
          </a:prstGeom>
          <a:solidFill>
            <a:srgbClr val="F4DDED"/>
          </a:solidFill>
          <a:ln w="4191">
            <a:solidFill>
              <a:srgbClr val="C7525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</a:rPr>
              <a:t>도움말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_x392363672">
            <a:extLst>
              <a:ext uri="{FF2B5EF4-FFF2-40B4-BE49-F238E27FC236}">
                <a16:creationId xmlns:a16="http://schemas.microsoft.com/office/drawing/2014/main" id="{44A21E86-04B0-49E7-80CD-B6CEB8D06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5758" y="2708920"/>
            <a:ext cx="672529" cy="244475"/>
          </a:xfrm>
          <a:prstGeom prst="rect">
            <a:avLst/>
          </a:prstGeom>
          <a:solidFill>
            <a:srgbClr val="F4DDED"/>
          </a:solidFill>
          <a:ln w="4191">
            <a:solidFill>
              <a:srgbClr val="C7525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</a:rPr>
              <a:t>현재 활동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_x392362632">
            <a:extLst>
              <a:ext uri="{FF2B5EF4-FFF2-40B4-BE49-F238E27FC236}">
                <a16:creationId xmlns:a16="http://schemas.microsoft.com/office/drawing/2014/main" id="{0FA4B5AF-0D85-436A-A562-7EC1D4A3A5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2672" y="2708922"/>
            <a:ext cx="672529" cy="244475"/>
          </a:xfrm>
          <a:prstGeom prst="rect">
            <a:avLst/>
          </a:prstGeom>
          <a:solidFill>
            <a:srgbClr val="F4DDED"/>
          </a:solidFill>
          <a:ln w="4191">
            <a:solidFill>
              <a:srgbClr val="C7525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</a:rPr>
              <a:t>알림 영역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_x392366712">
            <a:extLst>
              <a:ext uri="{FF2B5EF4-FFF2-40B4-BE49-F238E27FC236}">
                <a16:creationId xmlns:a16="http://schemas.microsoft.com/office/drawing/2014/main" id="{CB042F98-ED28-4297-B55C-074A5E04C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946" y="2708921"/>
            <a:ext cx="672529" cy="244475"/>
          </a:xfrm>
          <a:prstGeom prst="rect">
            <a:avLst/>
          </a:prstGeom>
          <a:solidFill>
            <a:srgbClr val="F4DDED"/>
          </a:solidFill>
          <a:ln w="4191">
            <a:solidFill>
              <a:srgbClr val="C7525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</a:rPr>
              <a:t>한영 입력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_x392366792">
            <a:extLst>
              <a:ext uri="{FF2B5EF4-FFF2-40B4-BE49-F238E27FC236}">
                <a16:creationId xmlns:a16="http://schemas.microsoft.com/office/drawing/2014/main" id="{1CBD86FA-6B44-42AC-B782-41B7E453E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726" y="2708921"/>
            <a:ext cx="672530" cy="244475"/>
          </a:xfrm>
          <a:prstGeom prst="rect">
            <a:avLst/>
          </a:prstGeom>
          <a:solidFill>
            <a:srgbClr val="F4DDED"/>
          </a:solidFill>
          <a:ln w="4191">
            <a:solidFill>
              <a:srgbClr val="C7525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</a:rPr>
              <a:t>상태 영역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바닥글 개체 틀 26">
            <a:extLst>
              <a:ext uri="{FF2B5EF4-FFF2-40B4-BE49-F238E27FC236}">
                <a16:creationId xmlns:a16="http://schemas.microsoft.com/office/drawing/2014/main" id="{CEE55152-A6B9-F2FA-A4A2-EA3A73E46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8944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우분투 데스크톱 환경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상단바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현재 활동</a:t>
            </a:r>
            <a:r>
              <a:rPr lang="en-US" altLang="ko-KR" dirty="0"/>
              <a:t>(Activities) </a:t>
            </a:r>
            <a:r>
              <a:rPr lang="ko-KR" altLang="en-US" dirty="0"/>
              <a:t>버튼</a:t>
            </a:r>
            <a:endParaRPr lang="en-US" altLang="ko-KR" dirty="0"/>
          </a:p>
          <a:p>
            <a:pPr lvl="2"/>
            <a:r>
              <a:rPr lang="ko-KR" altLang="en-US" dirty="0"/>
              <a:t>대시보드가 뜨며 현재 데스크톱 화면에서 실행되고 있는 프로그램들을 보여준다</a:t>
            </a:r>
            <a:r>
              <a:rPr lang="en-US" altLang="ko-KR" dirty="0"/>
              <a:t> </a:t>
            </a:r>
          </a:p>
          <a:p>
            <a:pPr lvl="4"/>
            <a:endParaRPr lang="en-US" altLang="ko-KR" dirty="0"/>
          </a:p>
          <a:p>
            <a:pPr lvl="1"/>
            <a:r>
              <a:rPr lang="ko-KR" altLang="en-US" dirty="0"/>
              <a:t>알림 영역</a:t>
            </a:r>
            <a:r>
              <a:rPr lang="en-US" altLang="ko-KR" dirty="0"/>
              <a:t>(Notification area)</a:t>
            </a:r>
          </a:p>
          <a:p>
            <a:pPr lvl="2"/>
            <a:r>
              <a:rPr lang="ko-KR" altLang="en-US" dirty="0"/>
              <a:t>현재 날짜와 시간을 표시하고 일정 알림을 하는 영역</a:t>
            </a:r>
            <a:endParaRPr lang="en-US" altLang="ko-KR" dirty="0"/>
          </a:p>
          <a:p>
            <a:pPr lvl="5"/>
            <a:endParaRPr lang="en-US" altLang="ko-KR" dirty="0"/>
          </a:p>
          <a:p>
            <a:pPr lvl="1"/>
            <a:r>
              <a:rPr lang="ko-KR" altLang="en-US" dirty="0"/>
              <a:t>한영 입력 아이콘</a:t>
            </a:r>
            <a:endParaRPr lang="en-US" altLang="ko-KR" dirty="0"/>
          </a:p>
          <a:p>
            <a:pPr lvl="2"/>
            <a:r>
              <a:rPr lang="ko-KR" altLang="en-US" dirty="0"/>
              <a:t>한글 혹은 영어 입력을 선택</a:t>
            </a:r>
            <a:r>
              <a:rPr lang="en-US" altLang="ko-KR" dirty="0"/>
              <a:t> </a:t>
            </a:r>
          </a:p>
          <a:p>
            <a:pPr lvl="3"/>
            <a:endParaRPr lang="en-US" altLang="ko-KR" dirty="0"/>
          </a:p>
          <a:p>
            <a:pPr lvl="1"/>
            <a:r>
              <a:rPr lang="ko-KR" altLang="en-US" dirty="0"/>
              <a:t>상태 영역</a:t>
            </a:r>
            <a:r>
              <a:rPr lang="en-US" altLang="ko-KR" dirty="0"/>
              <a:t>(System status area)</a:t>
            </a:r>
          </a:p>
          <a:p>
            <a:pPr lvl="2"/>
            <a:r>
              <a:rPr lang="ko-KR" altLang="en-US" dirty="0"/>
              <a:t>네트워크</a:t>
            </a:r>
            <a:r>
              <a:rPr lang="en-US" altLang="ko-KR" dirty="0"/>
              <a:t>, </a:t>
            </a:r>
            <a:r>
              <a:rPr lang="ko-KR" altLang="en-US" dirty="0"/>
              <a:t>볼륨</a:t>
            </a:r>
            <a:r>
              <a:rPr lang="en-US" altLang="ko-KR" dirty="0"/>
              <a:t>, </a:t>
            </a:r>
            <a:r>
              <a:rPr lang="ko-KR" altLang="en-US" dirty="0"/>
              <a:t>전원 스위치 등 표시</a:t>
            </a: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61</a:t>
            </a:fld>
            <a:endParaRPr lang="ko-KR" altLang="en-US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C995387D-A41C-EAB7-F41E-90D77DDC1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1784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우분투 데스크톱 환경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왼쪽 사이드바 </a:t>
            </a:r>
            <a:endParaRPr lang="en-US" altLang="ko-KR" dirty="0"/>
          </a:p>
          <a:p>
            <a:pPr lvl="1"/>
            <a:r>
              <a:rPr lang="ko-KR" altLang="en-US" dirty="0" err="1"/>
              <a:t>즐겨찾기로</a:t>
            </a:r>
            <a:r>
              <a:rPr lang="ko-KR" altLang="en-US" dirty="0"/>
              <a:t> 등록된 프로그램의 실행 아이콘들이 나열</a:t>
            </a:r>
            <a:endParaRPr lang="en-US" altLang="ko-KR" dirty="0"/>
          </a:p>
          <a:p>
            <a:pPr lvl="1"/>
            <a:r>
              <a:rPr lang="ko-KR" altLang="en-US" dirty="0"/>
              <a:t>파이어폭스</a:t>
            </a:r>
            <a:r>
              <a:rPr lang="en-US" altLang="ko-KR" dirty="0"/>
              <a:t>(</a:t>
            </a:r>
            <a:r>
              <a:rPr lang="ko-KR" altLang="en-US" dirty="0"/>
              <a:t>웹 브라우저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썬더버드</a:t>
            </a:r>
            <a:r>
              <a:rPr lang="en-US" altLang="ko-KR" dirty="0"/>
              <a:t>(</a:t>
            </a:r>
            <a:r>
              <a:rPr lang="ko-KR" altLang="en-US" dirty="0"/>
              <a:t>메일 관리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파일 관리자</a:t>
            </a:r>
            <a:endParaRPr lang="en-US" altLang="ko-KR" dirty="0"/>
          </a:p>
          <a:p>
            <a:pPr lvl="1"/>
            <a:r>
              <a:rPr lang="ko-KR" altLang="en-US" dirty="0"/>
              <a:t>리듬박스</a:t>
            </a:r>
            <a:r>
              <a:rPr lang="en-US" altLang="ko-KR" dirty="0"/>
              <a:t>(</a:t>
            </a:r>
            <a:r>
              <a:rPr lang="ko-KR" altLang="en-US" dirty="0"/>
              <a:t>오디오 플레이어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LibreOffice Writer(</a:t>
            </a:r>
            <a:r>
              <a:rPr lang="ko-KR" altLang="en-US" dirty="0"/>
              <a:t>워드 프로세서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우분투 소프트웨어 센터</a:t>
            </a:r>
            <a:endParaRPr lang="en-US" altLang="ko-KR" dirty="0"/>
          </a:p>
          <a:p>
            <a:pPr lvl="1"/>
            <a:r>
              <a:rPr lang="ko-KR" altLang="en-US" dirty="0"/>
              <a:t>도움말</a:t>
            </a:r>
            <a:endParaRPr lang="en-US" altLang="ko-KR" dirty="0"/>
          </a:p>
          <a:p>
            <a:pPr lvl="1"/>
            <a:r>
              <a:rPr lang="ko-KR" altLang="en-US" dirty="0"/>
              <a:t>프로그램 표시 아이콘 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62</a:t>
            </a:fld>
            <a:endParaRPr lang="ko-KR" altLang="en-US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68F876-5DC6-4093-B00A-4476CFCED6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920" y="3769145"/>
            <a:ext cx="4379168" cy="2952328"/>
          </a:xfrm>
          <a:prstGeom prst="rect">
            <a:avLst/>
          </a:prstGeom>
        </p:spPr>
      </p:pic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57D635C8-C1D6-85C9-A2AF-F5DB91462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0886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우분투 데스크톱 환경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우측 상단 </a:t>
            </a:r>
            <a:r>
              <a:rPr lang="en-US" altLang="ko-KR" dirty="0"/>
              <a:t>[</a:t>
            </a:r>
            <a:r>
              <a:rPr lang="ko-KR" altLang="en-US" dirty="0"/>
              <a:t>상태 영역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네트워크 연결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설정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잠그기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컴퓨터 끄기</a:t>
            </a:r>
            <a:r>
              <a:rPr lang="en-US" altLang="ko-KR" dirty="0"/>
              <a:t>/</a:t>
            </a:r>
            <a:r>
              <a:rPr lang="ko-KR" altLang="en-US" dirty="0"/>
              <a:t>로그아웃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63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41E072-B8F5-42F3-8A18-0A0264220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988840"/>
            <a:ext cx="5070648" cy="3802986"/>
          </a:xfrm>
          <a:prstGeom prst="rect">
            <a:avLst/>
          </a:prstGeom>
        </p:spPr>
      </p:pic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F8C295D-C2B5-21A3-AAE3-E16B974C0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715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바탕화면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홈 폴더</a:t>
            </a:r>
            <a:endParaRPr lang="en-US" altLang="ko-KR" dirty="0"/>
          </a:p>
          <a:p>
            <a:pPr lvl="1"/>
            <a:r>
              <a:rPr lang="ko-KR" altLang="en-US" noProof="0" dirty="0"/>
              <a:t>홈 폴더의 내용 보여줌</a:t>
            </a:r>
            <a:endParaRPr lang="en-US" altLang="ko-KR" noProof="0" dirty="0"/>
          </a:p>
          <a:p>
            <a:pPr lvl="3"/>
            <a:endParaRPr lang="en-US" altLang="ko-KR" dirty="0"/>
          </a:p>
          <a:p>
            <a:r>
              <a:rPr lang="ko-KR" altLang="en-US" dirty="0"/>
              <a:t>휴지통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오른쪽 버튼 </a:t>
            </a:r>
            <a:endParaRPr lang="en-US" altLang="ko-KR" dirty="0"/>
          </a:p>
          <a:p>
            <a:pPr lvl="1"/>
            <a:r>
              <a:rPr lang="ko-KR" altLang="en-US" dirty="0"/>
              <a:t>자주 사용되는 메뉴</a:t>
            </a:r>
            <a:endParaRPr lang="en-US" altLang="ko-KR" dirty="0"/>
          </a:p>
          <a:p>
            <a:pPr lvl="1"/>
            <a:r>
              <a:rPr lang="ko-KR" altLang="en-US" dirty="0"/>
              <a:t>원하는 것 선택해서 바로 실행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새 폴더</a:t>
            </a:r>
            <a:r>
              <a:rPr lang="en-US" altLang="ko-KR" dirty="0"/>
              <a:t>]</a:t>
            </a:r>
          </a:p>
          <a:p>
            <a:pPr lvl="2"/>
            <a:r>
              <a:rPr lang="ko-KR" altLang="en-US" dirty="0"/>
              <a:t>바탕화면에 새로운 폴더 만들기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터미널로 열기</a:t>
            </a:r>
            <a:r>
              <a:rPr lang="en-US" altLang="ko-KR" dirty="0"/>
              <a:t>]</a:t>
            </a:r>
          </a:p>
          <a:p>
            <a:pPr lvl="2"/>
            <a:r>
              <a:rPr lang="ko-KR" altLang="en-US" dirty="0"/>
              <a:t>터미널이 생성됨</a:t>
            </a:r>
          </a:p>
          <a:p>
            <a:pPr lvl="2"/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64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C054446-EF89-4275-9F34-C2E1F866E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484784"/>
            <a:ext cx="4680520" cy="3510390"/>
          </a:xfrm>
          <a:prstGeom prst="rect">
            <a:avLst/>
          </a:prstGeom>
        </p:spPr>
      </p:pic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4B6DF039-BB7A-7BC6-13B7-4280D03C1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1033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우분투</a:t>
            </a:r>
            <a:r>
              <a:rPr lang="en-US" altLang="ko-KR" dirty="0"/>
              <a:t> </a:t>
            </a:r>
            <a:r>
              <a:rPr lang="ko-KR" altLang="en-US" dirty="0"/>
              <a:t>터미널</a:t>
            </a:r>
          </a:p>
        </p:txBody>
      </p:sp>
      <p:sp>
        <p:nvSpPr>
          <p:cNvPr id="32772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우분투터미널 화면</a:t>
            </a:r>
          </a:p>
        </p:txBody>
      </p:sp>
      <p:sp>
        <p:nvSpPr>
          <p:cNvPr id="6246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0D12A6A-8C25-425D-8A3E-4CB80CF6F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060848"/>
            <a:ext cx="4502273" cy="3018700"/>
          </a:xfrm>
          <a:prstGeom prst="rect">
            <a:avLst/>
          </a:prstGeom>
        </p:spPr>
      </p:pic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693E7031-2BA1-BBC6-DCC1-A05C3AA2F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109C06A5-EE93-8ED6-D44E-6243D5D8B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4239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E492FA-05BA-493F-B4AF-0929702D0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현재 활동과 프로그램 표시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B57316-3AB7-4668-BDEA-FD360899C99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현재 활동</a:t>
            </a:r>
            <a:r>
              <a:rPr lang="en-US" altLang="ko-KR" dirty="0"/>
              <a:t>]</a:t>
            </a:r>
          </a:p>
          <a:p>
            <a:pPr lvl="1"/>
            <a:r>
              <a:rPr lang="ko-KR" altLang="en-US" dirty="0"/>
              <a:t>대시보드</a:t>
            </a:r>
            <a:endParaRPr lang="en-US" altLang="ko-KR" dirty="0"/>
          </a:p>
          <a:p>
            <a:pPr lvl="1"/>
            <a:r>
              <a:rPr lang="ko-KR" altLang="en-US" dirty="0"/>
              <a:t>현재 데스크톱에서 실행중인 프로그램들을 보여줌</a:t>
            </a:r>
            <a:endParaRPr lang="en-US" altLang="ko-KR" dirty="0"/>
          </a:p>
          <a:p>
            <a:pPr lvl="1"/>
            <a:r>
              <a:rPr lang="ko-KR" altLang="en-US" dirty="0"/>
              <a:t>상단의 검색 바에서는 원하는 프로그램을 키워드로 검색하여 실행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프로그램 표시</a:t>
            </a:r>
            <a:r>
              <a:rPr lang="en-US" altLang="ko-KR" dirty="0"/>
              <a:t>]</a:t>
            </a:r>
          </a:p>
          <a:p>
            <a:pPr lvl="1"/>
            <a:r>
              <a:rPr lang="ko-KR" altLang="en-US" dirty="0"/>
              <a:t>설치된 모든 프로그램을 표시</a:t>
            </a:r>
            <a:endParaRPr lang="en-US" altLang="ko-KR" dirty="0"/>
          </a:p>
          <a:p>
            <a:pPr lvl="1"/>
            <a:r>
              <a:rPr lang="ko-KR" altLang="en-US" dirty="0"/>
              <a:t>원하는 프로그램을</a:t>
            </a:r>
            <a:r>
              <a:rPr lang="en-US" altLang="ko-KR" dirty="0"/>
              <a:t> [</a:t>
            </a:r>
            <a:r>
              <a:rPr lang="ko-KR" altLang="en-US" dirty="0" err="1"/>
              <a:t>즐겨찾기에</a:t>
            </a:r>
            <a:r>
              <a:rPr lang="ko-KR" altLang="en-US" dirty="0"/>
              <a:t> 추가</a:t>
            </a:r>
            <a:r>
              <a:rPr lang="en-US" altLang="ko-KR" dirty="0"/>
              <a:t>]</a:t>
            </a:r>
            <a:r>
              <a:rPr lang="ko-KR" altLang="en-US" dirty="0"/>
              <a:t> 로 사이드바에 추가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257BD00-1238-443A-995C-D8A0DAA51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66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D466CCC-AAE7-483F-BC99-EBF9C78F6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654356"/>
            <a:ext cx="4104456" cy="2773281"/>
          </a:xfrm>
          <a:prstGeom prst="rect">
            <a:avLst/>
          </a:prstGeom>
        </p:spPr>
      </p:pic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1D43A606-E20B-33E6-03A9-710141296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3150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8D109A-C709-4E6E-B7C6-1D03D5606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텍스트 편집기 </a:t>
            </a:r>
            <a:r>
              <a:rPr lang="en-US" altLang="ko-KR" dirty="0" err="1"/>
              <a:t>gedit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FFA15D-FC5C-471D-93F0-4A7DBD41350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GNOME </a:t>
            </a:r>
            <a:r>
              <a:rPr lang="ko-KR" altLang="en-US" dirty="0"/>
              <a:t>환경의 기본 편집기</a:t>
            </a:r>
            <a:endParaRPr lang="en-US" altLang="ko-KR" dirty="0"/>
          </a:p>
          <a:p>
            <a:pPr lvl="1"/>
            <a:r>
              <a:rPr lang="ko-KR" altLang="en-US" dirty="0"/>
              <a:t>텍스트</a:t>
            </a:r>
            <a:r>
              <a:rPr lang="en-US" altLang="ko-KR" dirty="0"/>
              <a:t>, </a:t>
            </a:r>
            <a:r>
              <a:rPr lang="ko-KR" altLang="en-US" dirty="0"/>
              <a:t>프로그램 코드</a:t>
            </a:r>
            <a:r>
              <a:rPr lang="en-US" altLang="ko-KR" dirty="0"/>
              <a:t>, </a:t>
            </a:r>
            <a:r>
              <a:rPr lang="ko-KR" altLang="en-US" dirty="0"/>
              <a:t>마크업 언어 편집에 적합</a:t>
            </a:r>
            <a:endParaRPr lang="en-US" altLang="ko-KR" dirty="0"/>
          </a:p>
          <a:p>
            <a:pPr lvl="1"/>
            <a:r>
              <a:rPr lang="ko-KR" altLang="en-US" dirty="0"/>
              <a:t>깔끔하고 단순한 </a:t>
            </a:r>
            <a:r>
              <a:rPr lang="en-US" altLang="ko-KR" dirty="0"/>
              <a:t>GUI </a:t>
            </a:r>
          </a:p>
          <a:p>
            <a:pPr lvl="5"/>
            <a:endParaRPr lang="en-US" altLang="ko-KR" dirty="0"/>
          </a:p>
          <a:p>
            <a:r>
              <a:rPr lang="en-US" altLang="ko-KR" dirty="0" err="1"/>
              <a:t>gedit</a:t>
            </a:r>
            <a:r>
              <a:rPr lang="ko-KR" altLang="en-US" dirty="0"/>
              <a:t> 실행 방법</a:t>
            </a:r>
            <a:endParaRPr lang="en-US" altLang="ko-KR" dirty="0"/>
          </a:p>
          <a:p>
            <a:pPr lvl="1"/>
            <a:r>
              <a:rPr lang="ko-KR" altLang="en-US" dirty="0"/>
              <a:t>프로그램 표시</a:t>
            </a:r>
            <a:endParaRPr lang="en-US" altLang="ko-KR" dirty="0"/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텍스트 편집기</a:t>
            </a:r>
            <a:r>
              <a:rPr lang="en-US" altLang="ko-KR" dirty="0"/>
              <a:t>] </a:t>
            </a:r>
            <a:r>
              <a:rPr lang="ko-KR" altLang="en-US" dirty="0"/>
              <a:t>선택하여 실행</a:t>
            </a:r>
            <a:r>
              <a:rPr lang="en-US" altLang="ko-KR" dirty="0"/>
              <a:t> </a:t>
            </a:r>
            <a:endParaRPr lang="ko-KR" altLang="en-US" dirty="0"/>
          </a:p>
          <a:p>
            <a:pPr lvl="1"/>
            <a:r>
              <a:rPr lang="ko-KR" altLang="en-US" dirty="0"/>
              <a:t>현재 활동</a:t>
            </a:r>
            <a:endParaRPr lang="en-US" altLang="ko-KR" dirty="0"/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텍스트 편집기</a:t>
            </a:r>
            <a:r>
              <a:rPr lang="en-US" altLang="ko-KR" dirty="0"/>
              <a:t>] </a:t>
            </a:r>
            <a:r>
              <a:rPr lang="ko-KR" altLang="en-US" dirty="0"/>
              <a:t>검색하여 실행</a:t>
            </a:r>
            <a:endParaRPr lang="en-US" altLang="ko-KR" dirty="0"/>
          </a:p>
          <a:p>
            <a:pPr lvl="1"/>
            <a:r>
              <a:rPr lang="ko-KR" altLang="en-US" dirty="0"/>
              <a:t>터미널</a:t>
            </a:r>
            <a:endParaRPr lang="en-US" altLang="ko-KR" dirty="0"/>
          </a:p>
          <a:p>
            <a:pPr lvl="2"/>
            <a:r>
              <a:rPr lang="en-US" altLang="ko-KR" dirty="0"/>
              <a:t>$ </a:t>
            </a:r>
            <a:r>
              <a:rPr lang="en-US" altLang="ko-KR" dirty="0" err="1"/>
              <a:t>gedit</a:t>
            </a:r>
            <a:r>
              <a:rPr lang="en-US" altLang="ko-KR" dirty="0"/>
              <a:t> [</a:t>
            </a:r>
            <a:r>
              <a:rPr lang="ko-KR" altLang="en-US" dirty="0"/>
              <a:t>파일이름</a:t>
            </a:r>
            <a:r>
              <a:rPr lang="en-US" altLang="ko-KR" dirty="0"/>
              <a:t>]</a:t>
            </a:r>
            <a:endParaRPr lang="ko-KR" altLang="en-US" dirty="0"/>
          </a:p>
          <a:p>
            <a:pPr lvl="1"/>
            <a:r>
              <a:rPr lang="ko-KR" altLang="en-US" dirty="0"/>
              <a:t>파일 관리자</a:t>
            </a:r>
            <a:endParaRPr lang="en-US" altLang="ko-KR" dirty="0"/>
          </a:p>
          <a:p>
            <a:pPr lvl="2"/>
            <a:r>
              <a:rPr lang="ko-KR" altLang="en-US" dirty="0"/>
              <a:t>텍스트 파일 클릭하면 자동실행</a:t>
            </a:r>
          </a:p>
          <a:p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8FB7F45-0DF4-44A8-8C45-43E60F537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362" y="2204864"/>
            <a:ext cx="4515638" cy="3312368"/>
          </a:xfrm>
          <a:prstGeom prst="rect">
            <a:avLst/>
          </a:prstGeom>
        </p:spPr>
      </p:pic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B2BB2228-22E0-B285-4565-EFA53A940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947391B5-51A9-60CB-70EE-701BB998F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9899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293038-27D2-4BB7-9692-5646301D3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홈 폴더와 파일 관리자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7FA278-AE77-4518-BE5E-0E42F1C7C53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홈 폴더 </a:t>
            </a:r>
            <a:endParaRPr lang="en-US" altLang="ko-KR" dirty="0"/>
          </a:p>
          <a:p>
            <a:pPr lvl="1"/>
            <a:r>
              <a:rPr lang="ko-KR" altLang="en-US" dirty="0"/>
              <a:t>사용자의 홈 폴더</a:t>
            </a:r>
            <a:endParaRPr lang="en-US" altLang="ko-KR" dirty="0"/>
          </a:p>
          <a:p>
            <a:pPr lvl="1"/>
            <a:r>
              <a:rPr lang="ko-KR" altLang="en-US" dirty="0"/>
              <a:t>왼쪽 사이드바에서 </a:t>
            </a:r>
            <a:r>
              <a:rPr lang="en-US" altLang="ko-KR" dirty="0"/>
              <a:t>[</a:t>
            </a:r>
            <a:r>
              <a:rPr lang="ko-KR" altLang="en-US" dirty="0"/>
              <a:t>파일 관리자</a:t>
            </a:r>
            <a:r>
              <a:rPr lang="en-US" altLang="ko-KR" dirty="0"/>
              <a:t>] </a:t>
            </a:r>
            <a:r>
              <a:rPr lang="ko-KR" altLang="en-US" dirty="0"/>
              <a:t>아이콘을 클릭해 실행</a:t>
            </a:r>
            <a:endParaRPr lang="en-US" altLang="ko-KR" dirty="0"/>
          </a:p>
          <a:p>
            <a:pPr lvl="1"/>
            <a:r>
              <a:rPr lang="ko-KR" altLang="en-US" dirty="0"/>
              <a:t>사용자 계정을 만들면 하위 폴더가 자동 생성됨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새 폴더 </a:t>
            </a:r>
            <a:endParaRPr lang="en-US" altLang="ko-KR" dirty="0"/>
          </a:p>
          <a:p>
            <a:pPr lvl="1"/>
            <a:r>
              <a:rPr lang="ko-KR" altLang="en-US" dirty="0"/>
              <a:t>오른쪽 버튼 클릭</a:t>
            </a:r>
            <a:endParaRPr lang="en-US" altLang="ko-KR" dirty="0"/>
          </a:p>
          <a:p>
            <a:pPr lvl="1"/>
            <a:r>
              <a:rPr lang="ko-KR" altLang="en-US" dirty="0"/>
              <a:t>새 폴더 생성 가능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19F6CE-E2A4-4588-AE92-3B65A75AB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68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F52093-8FDF-4690-A416-72318C8CB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96752"/>
            <a:ext cx="3935090" cy="2660692"/>
          </a:xfrm>
          <a:prstGeom prst="rect">
            <a:avLst/>
          </a:prstGeom>
        </p:spPr>
      </p:pic>
      <p:pic>
        <p:nvPicPr>
          <p:cNvPr id="1025" name="_x228325232" descr="EMB0000907c13e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020" y="4019723"/>
            <a:ext cx="35750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FA14363C-EE94-6BE2-57A6-5BD25200D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2189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2A0254-87DC-488D-87EF-076D27A2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</a:t>
            </a:r>
            <a:r>
              <a:rPr lang="en-US" altLang="ko-KR" dirty="0"/>
              <a:t>/</a:t>
            </a:r>
            <a:r>
              <a:rPr lang="ko-KR" altLang="en-US" dirty="0"/>
              <a:t>폴더의 아이콘 메뉴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A1FF7B-C5E5-4140-A6CA-061EEF7D61A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파일</a:t>
            </a:r>
            <a:r>
              <a:rPr lang="en-US" altLang="ko-KR" dirty="0"/>
              <a:t>/</a:t>
            </a:r>
            <a:r>
              <a:rPr lang="ko-KR" altLang="en-US" dirty="0"/>
              <a:t>폴더의 아이콘 메뉴</a:t>
            </a:r>
            <a:endParaRPr lang="en-US" altLang="ko-KR" dirty="0"/>
          </a:p>
          <a:p>
            <a:pPr lvl="1"/>
            <a:r>
              <a:rPr lang="ko-KR" altLang="en-US" dirty="0"/>
              <a:t>아이콘 위에서 마우스 오른쪽  버튼 클릭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아이콘 메뉴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열기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 err="1"/>
              <a:t>잘라내기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복사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이동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이름 바꾸기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휴지통에 버리기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속성</a:t>
            </a:r>
            <a:r>
              <a:rPr lang="en-US" altLang="ko-KR" dirty="0"/>
              <a:t>] </a:t>
            </a:r>
            <a:r>
              <a:rPr lang="ko-KR" altLang="en-US" dirty="0"/>
              <a:t>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8409220-2B40-4BE9-BDF0-2F31B7F1E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69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63E2E8-3FBB-44F6-B3E2-B711325BD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2651762"/>
            <a:ext cx="5113528" cy="3505198"/>
          </a:xfrm>
          <a:prstGeom prst="rect">
            <a:avLst/>
          </a:prstGeom>
        </p:spPr>
      </p:pic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D165AD86-6EB8-421B-EDAC-E2B6885B0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483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B98A3-E1F8-0615-C495-58FD9C062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교재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4315C4-016E-4975-A0F0-0F4D782B3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FD2B6D1-BDF5-17BA-D4D8-90E384480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57CAB5-4299-BD9F-1F41-74F224859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47" y="1200148"/>
            <a:ext cx="4061431" cy="5218113"/>
          </a:xfrm>
          <a:prstGeom prst="rect">
            <a:avLst/>
          </a:prstGeom>
        </p:spPr>
      </p:pic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4BE83D2-149C-561D-D319-200FA3B09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8" name="Picture 2" descr="리눅스 시스템 기초 및 실습 대표 이미지">
            <a:extLst>
              <a:ext uri="{FF2B5EF4-FFF2-40B4-BE49-F238E27FC236}">
                <a16:creationId xmlns:a16="http://schemas.microsoft.com/office/drawing/2014/main" id="{9C56CB5A-64AB-5D46-7F44-C78A6737B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671" y="1200148"/>
            <a:ext cx="3811635" cy="521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1218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C5C7F3-CEB2-419C-9903-4E4FD3EC5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파일 시스템 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507614A-3685-4E61-A068-98DC44DCA18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다른 위치</a:t>
            </a:r>
            <a:r>
              <a:rPr lang="en-US" altLang="ko-KR" dirty="0"/>
              <a:t>] </a:t>
            </a:r>
            <a:r>
              <a:rPr lang="ko-KR" altLang="en-US" dirty="0"/>
              <a:t>메뉴에서 </a:t>
            </a:r>
            <a:r>
              <a:rPr lang="en-US" altLang="ko-KR" dirty="0"/>
              <a:t>[</a:t>
            </a:r>
            <a:r>
              <a:rPr lang="ko-KR" altLang="en-US" dirty="0"/>
              <a:t>컴퓨터</a:t>
            </a:r>
            <a:r>
              <a:rPr lang="en-US" altLang="ko-KR" dirty="0"/>
              <a:t>]</a:t>
            </a:r>
            <a:r>
              <a:rPr lang="ko-KR" altLang="en-US" dirty="0"/>
              <a:t> 선택</a:t>
            </a:r>
          </a:p>
          <a:p>
            <a:pPr lvl="1"/>
            <a:r>
              <a:rPr lang="ko-KR" altLang="en-US" dirty="0"/>
              <a:t>전체 파일 시스템을 루트 폴더부터 보여준다</a:t>
            </a:r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8702A1B-DFC6-4329-9BF9-36D616934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70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FC7C28-A9AC-4E70-936A-B9343EA6D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612" y="2294529"/>
            <a:ext cx="5774775" cy="4061821"/>
          </a:xfrm>
          <a:prstGeom prst="rect">
            <a:avLst/>
          </a:prstGeom>
        </p:spPr>
      </p:pic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5CF9D0F3-80A0-D6D2-CCAD-3CC8DCFA4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3077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BB09E2-2A04-4939-9249-8B7B4CB92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설정 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BD498A-C9F5-4E3F-985D-F40B6641234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실행 방법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프로그램 표시</a:t>
            </a:r>
            <a:r>
              <a:rPr lang="en-US" altLang="ko-KR" dirty="0"/>
              <a:t>] -&gt; </a:t>
            </a:r>
            <a:r>
              <a:rPr lang="ko-KR" altLang="en-US" dirty="0"/>
              <a:t>설정 아이콘 클릭</a:t>
            </a:r>
            <a:endParaRPr lang="en-US" altLang="ko-KR" dirty="0"/>
          </a:p>
          <a:p>
            <a:r>
              <a:rPr lang="ko-KR" altLang="en-US" dirty="0"/>
              <a:t>설정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네트워크</a:t>
            </a:r>
            <a:r>
              <a:rPr lang="en-US" altLang="ko-KR" dirty="0"/>
              <a:t>] 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배경</a:t>
            </a:r>
            <a:r>
              <a:rPr lang="en-US" altLang="ko-KR" dirty="0"/>
              <a:t>] 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모양</a:t>
            </a:r>
            <a:r>
              <a:rPr lang="en-US" altLang="ko-KR" dirty="0"/>
              <a:t>] 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프로그램</a:t>
            </a:r>
            <a:r>
              <a:rPr lang="en-US" altLang="ko-KR" dirty="0"/>
              <a:t>] 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전원</a:t>
            </a:r>
            <a:r>
              <a:rPr lang="en-US" altLang="ko-KR" dirty="0"/>
              <a:t>] 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디스플레이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5D2DA3F-9F01-4745-9C78-9F85E81D8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71</a:t>
            </a:fld>
            <a:endParaRPr lang="ko-KR" altLang="en-US"/>
          </a:p>
        </p:txBody>
      </p:sp>
      <p:pic>
        <p:nvPicPr>
          <p:cNvPr id="7" name="그림 6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F7AB83DF-6DF9-4DCF-A3B7-F23C2361B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189" y="1791007"/>
            <a:ext cx="4608512" cy="4379518"/>
          </a:xfrm>
          <a:prstGeom prst="rect">
            <a:avLst/>
          </a:prstGeom>
        </p:spPr>
      </p:pic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8380F825-B35B-E1B4-4A69-BB9B256C6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1.7 </a:t>
            </a:r>
            <a:r>
              <a:rPr lang="ko-KR" altLang="en-US" dirty="0"/>
              <a:t>사용자 계정 관리</a:t>
            </a:r>
            <a:endParaRPr lang="en-US" altLang="ko-KR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421BA3A6-392D-766E-FF4C-B2F3103099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5563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사용자 계정 추가</a:t>
            </a:r>
          </a:p>
        </p:txBody>
      </p:sp>
      <p:sp>
        <p:nvSpPr>
          <p:cNvPr id="37894" name="내용 개체 틀 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사용자 관리자 도구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설정</a:t>
            </a:r>
            <a:r>
              <a:rPr lang="en-US" altLang="ko-KR" dirty="0"/>
              <a:t>] -&gt; [</a:t>
            </a:r>
            <a:r>
              <a:rPr lang="ko-KR" altLang="en-US" dirty="0"/>
              <a:t>사용자</a:t>
            </a:r>
            <a:r>
              <a:rPr lang="en-US" altLang="ko-KR" dirty="0"/>
              <a:t>]</a:t>
            </a:r>
          </a:p>
          <a:p>
            <a:pPr lvl="1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332DDB-9868-4D22-8D66-32BA9E3F0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80" y="2222522"/>
            <a:ext cx="5040288" cy="4214892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0C560460-6556-4DD9-9A81-3B7DDF0134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668" y="2132856"/>
            <a:ext cx="3565989" cy="3830375"/>
          </a:xfrm>
          <a:prstGeom prst="rect">
            <a:avLst/>
          </a:prstGeom>
        </p:spPr>
      </p:pic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DBB0FF85-12C1-BAE4-D0D2-E4A40A3BB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30B3DCC-C574-F521-1280-6408ED33D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1825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사용자 계정 추가</a:t>
            </a:r>
          </a:p>
        </p:txBody>
      </p:sp>
      <p:sp>
        <p:nvSpPr>
          <p:cNvPr id="37894" name="내용 개체 틀 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추가된 사용자 계정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A7A74C-889C-49FA-B000-68FCF5B06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499" y="2564904"/>
            <a:ext cx="4017402" cy="30243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9ECE00A-3279-4CF7-9A2C-58558D843E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79" y="2027238"/>
            <a:ext cx="4462362" cy="3731606"/>
          </a:xfrm>
          <a:prstGeom prst="rect">
            <a:avLst/>
          </a:prstGeom>
        </p:spPr>
      </p:pic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598D3D8F-0FFF-9A6E-E65F-EFAB56970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E7F4939C-C658-BA3F-D316-F3BAA317D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8185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슈퍼 유저</a:t>
            </a:r>
          </a:p>
        </p:txBody>
      </p:sp>
      <p:sp>
        <p:nvSpPr>
          <p:cNvPr id="36868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슈퍼유저</a:t>
            </a:r>
            <a:r>
              <a:rPr lang="en-US" altLang="ko-KR" dirty="0"/>
              <a:t>(superuser) </a:t>
            </a:r>
          </a:p>
          <a:p>
            <a:pPr lvl="1"/>
            <a:r>
              <a:rPr lang="ko-KR" altLang="en-US" dirty="0"/>
              <a:t>시스템을 관리할 수 있는 사용자로 슈퍼유저가 사용하는 계정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root</a:t>
            </a:r>
          </a:p>
          <a:p>
            <a:pPr lvl="4"/>
            <a:endParaRPr lang="en-US" altLang="ko-KR" dirty="0"/>
          </a:p>
          <a:p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ko-KR" altLang="en-US" dirty="0"/>
              <a:t>명령어 사용</a:t>
            </a:r>
            <a:endParaRPr lang="en-US" altLang="ko-KR" dirty="0"/>
          </a:p>
          <a:p>
            <a:pPr marL="220663" lvl="1" indent="0">
              <a:buNone/>
            </a:pPr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ko-KR" altLang="en-US" dirty="0"/>
              <a:t>명령어</a:t>
            </a:r>
            <a:endParaRPr lang="en-US" altLang="ko-KR" dirty="0"/>
          </a:p>
          <a:p>
            <a:pPr marL="220663" lvl="1" indent="0">
              <a:buNone/>
            </a:pPr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apt</a:t>
            </a:r>
            <a:r>
              <a:rPr lang="ko-KR" altLang="en-US" dirty="0"/>
              <a:t> </a:t>
            </a:r>
            <a:r>
              <a:rPr lang="en-US" altLang="ko-KR" dirty="0"/>
              <a:t>install</a:t>
            </a:r>
            <a:r>
              <a:rPr lang="ko-KR" altLang="en-US" dirty="0"/>
              <a:t> </a:t>
            </a:r>
            <a:r>
              <a:rPr lang="en-US" altLang="ko-KR" dirty="0" err="1"/>
              <a:t>gcc</a:t>
            </a:r>
            <a:r>
              <a:rPr lang="en-US" altLang="ko-KR" dirty="0"/>
              <a:t>       # </a:t>
            </a:r>
            <a:r>
              <a:rPr lang="en-US" altLang="ko-KR" dirty="0" err="1"/>
              <a:t>gcc</a:t>
            </a:r>
            <a:r>
              <a:rPr lang="en-US" altLang="ko-KR" dirty="0"/>
              <a:t> </a:t>
            </a:r>
            <a:r>
              <a:rPr lang="ko-KR" altLang="en-US" dirty="0"/>
              <a:t>컴파일러 설치</a:t>
            </a:r>
            <a:endParaRPr lang="en-US" altLang="ko-KR" dirty="0"/>
          </a:p>
          <a:p>
            <a:pPr marL="220663" lvl="1" indent="0">
              <a:buNone/>
            </a:pPr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passwd root 	      # root</a:t>
            </a:r>
            <a:r>
              <a:rPr lang="ko-KR" altLang="en-US" dirty="0"/>
              <a:t> 패스워드 설정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슈퍼유저 로그인</a:t>
            </a:r>
            <a:endParaRPr lang="en-US" altLang="ko-KR" dirty="0"/>
          </a:p>
          <a:p>
            <a:pPr lvl="1"/>
            <a:r>
              <a:rPr lang="ko-KR" altLang="en-US" dirty="0"/>
              <a:t>직접 </a:t>
            </a:r>
            <a:r>
              <a:rPr lang="en-US" altLang="ko-KR" dirty="0"/>
              <a:t>root </a:t>
            </a:r>
            <a:r>
              <a:rPr lang="ko-KR" altLang="en-US" dirty="0"/>
              <a:t>계정으로 로그인</a:t>
            </a:r>
            <a:endParaRPr lang="en-US" altLang="ko-KR" dirty="0"/>
          </a:p>
          <a:p>
            <a:pPr lvl="1"/>
            <a:r>
              <a:rPr lang="ko-KR" altLang="en-US" dirty="0"/>
              <a:t>다른 계정으로 로그인 후 </a:t>
            </a:r>
            <a:endParaRPr lang="en-US" altLang="ko-KR" dirty="0"/>
          </a:p>
          <a:p>
            <a:pPr marL="220663" lvl="1" indent="0">
              <a:buNone/>
            </a:pPr>
            <a:r>
              <a:rPr lang="en-US" altLang="ko-KR" dirty="0"/>
              <a:t>$ </a:t>
            </a:r>
            <a:r>
              <a:rPr lang="en-US" altLang="ko-KR" dirty="0" err="1"/>
              <a:t>su</a:t>
            </a:r>
            <a:endParaRPr lang="en-US" altLang="ko-KR" dirty="0"/>
          </a:p>
          <a:p>
            <a:pPr marL="220663" lvl="1" indent="0">
              <a:buNone/>
            </a:pPr>
            <a:r>
              <a:rPr lang="ko-KR" altLang="en-US" dirty="0"/>
              <a:t>암호</a:t>
            </a:r>
            <a:r>
              <a:rPr lang="en-US" altLang="ko-KR" dirty="0"/>
              <a:t>: </a:t>
            </a:r>
          </a:p>
          <a:p>
            <a:pPr marL="220663" lvl="1" indent="0">
              <a:buNone/>
            </a:pPr>
            <a:r>
              <a:rPr lang="en-US" altLang="ko-KR" dirty="0"/>
              <a:t># 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3DD6FFA-BFE9-4480-A011-BA417589B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ECD66BC-0D77-1A66-2EBF-C94278729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78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045604-65DC-4B9E-B66B-29FE928863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Linux Programming</a:t>
            </a:r>
            <a:br>
              <a:rPr lang="en-US" altLang="ko-KR" dirty="0"/>
            </a:br>
            <a:r>
              <a:rPr lang="en-US" altLang="ko-KR" dirty="0"/>
              <a:t>01.</a:t>
            </a:r>
            <a:r>
              <a:rPr lang="ko-KR" altLang="en-US" dirty="0"/>
              <a:t> 유닉스</a:t>
            </a:r>
            <a:r>
              <a:rPr lang="en-US" altLang="ko-KR" dirty="0"/>
              <a:t>/</a:t>
            </a:r>
            <a:r>
              <a:rPr lang="ko-KR" altLang="en-US" dirty="0"/>
              <a:t>리눅스 소개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C51EAE4-AF21-444C-A616-25A64899C5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err="1"/>
              <a:t>sisong@ut.ac.kr</a:t>
            </a:r>
            <a:endParaRPr lang="en-US" altLang="ko-KR" dirty="0"/>
          </a:p>
          <a:p>
            <a:r>
              <a:rPr lang="ko-KR" altLang="en-US" dirty="0"/>
              <a:t>한국교통대학교 컴퓨터공학전공</a:t>
            </a:r>
            <a:endParaRPr lang="en-US" altLang="ko-KR" dirty="0"/>
          </a:p>
          <a:p>
            <a:r>
              <a:rPr lang="ko-KR" altLang="en-US" dirty="0" err="1"/>
              <a:t>송석일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8437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7AEEF4-B0B8-3B36-542D-708E40229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내용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92D30DCC-34E3-EE36-C3AE-33F46CE35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유닉스</a:t>
            </a:r>
            <a:r>
              <a:rPr lang="en-US" altLang="ko-KR" dirty="0"/>
              <a:t>/</a:t>
            </a:r>
            <a:r>
              <a:rPr lang="ko-KR" altLang="en-US" dirty="0"/>
              <a:t>리눅스 개요</a:t>
            </a:r>
            <a:endParaRPr lang="en-US" altLang="ko-KR" dirty="0"/>
          </a:p>
          <a:p>
            <a:r>
              <a:rPr lang="ko-KR" altLang="en-US" dirty="0"/>
              <a:t>유닉스 시스템 구조</a:t>
            </a:r>
            <a:endParaRPr lang="en-US" altLang="ko-KR" dirty="0"/>
          </a:p>
          <a:p>
            <a:r>
              <a:rPr lang="ko-KR" altLang="en-US" dirty="0"/>
              <a:t>리눅스 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50E7E5-43FB-3204-F320-1F77E1F1E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C5621D2-38F6-4C12-2879-27B6B462C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392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2028</TotalTime>
  <Words>2488</Words>
  <Application>Microsoft Office PowerPoint</Application>
  <PresentationFormat>화면 슬라이드 쇼(4:3)</PresentationFormat>
  <Paragraphs>613</Paragraphs>
  <Slides>75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84" baseType="lpstr">
      <vt:lpstr>Meiryo</vt:lpstr>
      <vt:lpstr>굴림</vt:lpstr>
      <vt:lpstr>맑은 고딕</vt:lpstr>
      <vt:lpstr>한컴바탕</vt:lpstr>
      <vt:lpstr>한컴산뜻돋움</vt:lpstr>
      <vt:lpstr>Arial</vt:lpstr>
      <vt:lpstr>Times New Roman</vt:lpstr>
      <vt:lpstr>Wingdings</vt:lpstr>
      <vt:lpstr>Office 테마</vt:lpstr>
      <vt:lpstr>Linux Programming 강의 소개 </vt:lpstr>
      <vt:lpstr>강의 소개</vt:lpstr>
      <vt:lpstr>강의 소개 (1/3)</vt:lpstr>
      <vt:lpstr>강의 소개 (2/3)</vt:lpstr>
      <vt:lpstr>강의 교재</vt:lpstr>
      <vt:lpstr>강의 교재</vt:lpstr>
      <vt:lpstr>강의 교재</vt:lpstr>
      <vt:lpstr>Linux Programming 01. 유닉스/리눅스 소개</vt:lpstr>
      <vt:lpstr>강의 내용</vt:lpstr>
      <vt:lpstr>1.1 유닉스/리눅스 개요</vt:lpstr>
      <vt:lpstr>유닉스/리눅스 운영 체제 개요</vt:lpstr>
      <vt:lpstr>유닉스 역사 및 표준</vt:lpstr>
      <vt:lpstr>유닉스 역사 및 표준</vt:lpstr>
      <vt:lpstr>유닉스 버전 트리[위키백과]</vt:lpstr>
      <vt:lpstr>유닉스 시스템 V</vt:lpstr>
      <vt:lpstr>BSD 유닉스</vt:lpstr>
      <vt:lpstr>리눅스</vt:lpstr>
      <vt:lpstr>리눅스</vt:lpstr>
      <vt:lpstr>PowerPoint 프레젠테이션</vt:lpstr>
      <vt:lpstr>리눅스</vt:lpstr>
      <vt:lpstr>PowerPoint 프레젠테이션</vt:lpstr>
      <vt:lpstr>리눅스</vt:lpstr>
      <vt:lpstr>리눅스</vt:lpstr>
      <vt:lpstr>PowerPoint 프레젠테이션</vt:lpstr>
      <vt:lpstr>PowerPoint 프레젠테이션</vt:lpstr>
      <vt:lpstr>솔라리스(Solaris)</vt:lpstr>
      <vt:lpstr>맥 OS(Mac OS)</vt:lpstr>
      <vt:lpstr>모바일 기기용 운영체제</vt:lpstr>
      <vt:lpstr>유닉스의 설계 철학</vt:lpstr>
      <vt:lpstr>유닉스의 특징</vt:lpstr>
      <vt:lpstr>1.2 유닉스 시스템 구조</vt:lpstr>
      <vt:lpstr>유닉스 운영체제 구조</vt:lpstr>
      <vt:lpstr>커널 (Kernel)</vt:lpstr>
      <vt:lpstr>1.4 리눅스 설치</vt:lpstr>
      <vt:lpstr>리눅스 배포판</vt:lpstr>
      <vt:lpstr>리눅스 설치 방법 (PC 직접 설치)</vt:lpstr>
      <vt:lpstr>리눅스 설치 방법 (가상 머신에 설치)</vt:lpstr>
      <vt:lpstr>Hyper V 설치</vt:lpstr>
      <vt:lpstr>Hyper V 설치</vt:lpstr>
      <vt:lpstr>설정 -&gt; 앱 및 기능 -&gt; 프로그램 및 기능</vt:lpstr>
      <vt:lpstr>윈도우 기능 켜기 끄기</vt:lpstr>
      <vt:lpstr>Ubuntu Desktop 다운로드</vt:lpstr>
      <vt:lpstr>Hyper V 관리자 실행 및 가상머신 생성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VirtualBox 다운로드 및 설치</vt:lpstr>
      <vt:lpstr>리눅스 설치 방법 (가상 머신에 설치)</vt:lpstr>
      <vt:lpstr>VirtualBox 다운로드 및 설치</vt:lpstr>
      <vt:lpstr>VirtualBox 에 우분투 리눅스 설치</vt:lpstr>
      <vt:lpstr>VirtualBox 에 우분투 리눅스 설치</vt:lpstr>
      <vt:lpstr>우분투 리눅스 설치 과정</vt:lpstr>
      <vt:lpstr>우분투 리눅스 설치 과정</vt:lpstr>
      <vt:lpstr>우분투 리눅스 설치 과정</vt:lpstr>
      <vt:lpstr>우분투 리눅스 설치 과정</vt:lpstr>
      <vt:lpstr>1.5 우분투 데스크톱 환경 </vt:lpstr>
      <vt:lpstr>우분투 데스크톱 환경</vt:lpstr>
      <vt:lpstr>우분투 데스크톱 환경</vt:lpstr>
      <vt:lpstr>우분투 데스크톱 환경</vt:lpstr>
      <vt:lpstr>우분투 데스크톱 환경</vt:lpstr>
      <vt:lpstr>바탕화면</vt:lpstr>
      <vt:lpstr>우분투 터미널</vt:lpstr>
      <vt:lpstr>현재 활동과 프로그램 표시</vt:lpstr>
      <vt:lpstr>텍스트 편집기 gedit</vt:lpstr>
      <vt:lpstr>홈 폴더와 파일 관리자</vt:lpstr>
      <vt:lpstr>파일/폴더의 아이콘 메뉴</vt:lpstr>
      <vt:lpstr>전체 파일 시스템 </vt:lpstr>
      <vt:lpstr>설정 </vt:lpstr>
      <vt:lpstr>1.7 사용자 계정 관리</vt:lpstr>
      <vt:lpstr>사용자 계정 추가</vt:lpstr>
      <vt:lpstr>사용자 계정 추가</vt:lpstr>
      <vt:lpstr>슈퍼 유저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DeepView 과제 Kick-Off 미팅</dc:title>
  <dc:creator>Song Seokil</dc:creator>
  <cp:lastModifiedBy>Seokil Song</cp:lastModifiedBy>
  <cp:revision>8</cp:revision>
  <dcterms:created xsi:type="dcterms:W3CDTF">2022-03-10T14:08:59Z</dcterms:created>
  <dcterms:modified xsi:type="dcterms:W3CDTF">2024-03-03T23:37:58Z</dcterms:modified>
</cp:coreProperties>
</file>